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16.03.2018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764704"/>
            <a:ext cx="8858280" cy="158417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THE MALE AND FEMAL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BRAIN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552728" cy="360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57430"/>
            <a:ext cx="6696744" cy="402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471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recall</a:t>
            </a:r>
            <a:r>
              <a:rPr lang="tr-TR" b="1" dirty="0" smtClean="0">
                <a:solidFill>
                  <a:schemeClr val="accent1"/>
                </a:solidFill>
              </a:rPr>
              <a:t> (v)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remember</a:t>
            </a:r>
            <a:r>
              <a:rPr lang="tr-TR" b="1" dirty="0" smtClean="0"/>
              <a:t>, </a:t>
            </a:r>
            <a:endParaRPr lang="en-US" b="1" dirty="0" smtClean="0"/>
          </a:p>
          <a:p>
            <a:r>
              <a:rPr lang="tr-TR" b="1" dirty="0" err="1" smtClean="0"/>
              <a:t>recollect</a:t>
            </a:r>
            <a:endParaRPr lang="tr-TR" b="1" dirty="0" smtClean="0"/>
          </a:p>
          <a:p>
            <a:endParaRPr lang="tr-TR" b="1" dirty="0" smtClean="0"/>
          </a:p>
          <a:p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I </a:t>
            </a:r>
            <a:r>
              <a:rPr lang="tr-TR" b="1" dirty="0" err="1" smtClean="0"/>
              <a:t>can’t</a:t>
            </a:r>
            <a:r>
              <a:rPr lang="en-US" b="1" dirty="0"/>
              <a:t> </a:t>
            </a:r>
            <a:r>
              <a:rPr lang="en-US" b="1" i="1" dirty="0"/>
              <a:t>recall 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last</a:t>
            </a:r>
            <a:r>
              <a:rPr lang="tr-TR" b="1" dirty="0" smtClean="0"/>
              <a:t> time </a:t>
            </a:r>
            <a:r>
              <a:rPr lang="tr-TR" b="1" dirty="0" err="1" smtClean="0"/>
              <a:t>we</a:t>
            </a:r>
            <a:r>
              <a:rPr lang="tr-TR" b="1" dirty="0" smtClean="0"/>
              <a:t> met.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US" b="1" dirty="0"/>
              <a:t>Your face is familiar, but I can't </a:t>
            </a:r>
            <a:r>
              <a:rPr lang="en-US" b="1" i="1" dirty="0"/>
              <a:t>recall</a:t>
            </a:r>
            <a:r>
              <a:rPr lang="en-US" b="1" dirty="0"/>
              <a:t> your name.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857364"/>
            <a:ext cx="4500572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421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three-dimensional</a:t>
            </a:r>
            <a:r>
              <a:rPr lang="tr-TR" b="1" dirty="0" smtClean="0">
                <a:solidFill>
                  <a:schemeClr val="accent1"/>
                </a:solidFill>
              </a:rPr>
              <a:t> (</a:t>
            </a:r>
            <a:r>
              <a:rPr lang="tr-TR" b="1" dirty="0" err="1" smtClean="0">
                <a:solidFill>
                  <a:schemeClr val="accent1"/>
                </a:solidFill>
              </a:rPr>
              <a:t>adj</a:t>
            </a:r>
            <a:r>
              <a:rPr lang="tr-TR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3D – </a:t>
            </a:r>
            <a:r>
              <a:rPr lang="tr-TR" b="1" dirty="0" err="1" smtClean="0"/>
              <a:t>having</a:t>
            </a:r>
            <a:r>
              <a:rPr lang="tr-TR" b="1" dirty="0" smtClean="0"/>
              <a:t> </a:t>
            </a:r>
            <a:r>
              <a:rPr lang="tr-TR" b="1" dirty="0" err="1" smtClean="0"/>
              <a:t>height</a:t>
            </a:r>
            <a:r>
              <a:rPr lang="tr-TR" b="1" dirty="0" smtClean="0"/>
              <a:t>, </a:t>
            </a:r>
            <a:r>
              <a:rPr lang="tr-TR" b="1" dirty="0" err="1" smtClean="0"/>
              <a:t>width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depth</a:t>
            </a:r>
            <a:endParaRPr lang="en-US" b="1" dirty="0" smtClean="0"/>
          </a:p>
          <a:p>
            <a:pPr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sz="2800" b="1" dirty="0" err="1" smtClean="0"/>
              <a:t>three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dimensional</a:t>
            </a:r>
            <a:r>
              <a:rPr lang="tr-TR" sz="2800" b="1" dirty="0" smtClean="0"/>
              <a:t> </a:t>
            </a:r>
            <a:endParaRPr lang="en-US" sz="2800" b="1" dirty="0" smtClean="0"/>
          </a:p>
          <a:p>
            <a:pPr marL="0" indent="0">
              <a:buNone/>
            </a:pPr>
            <a:r>
              <a:rPr lang="tr-TR" sz="2800" b="1" dirty="0" err="1" smtClean="0"/>
              <a:t>characters</a:t>
            </a:r>
            <a:r>
              <a:rPr lang="tr-TR" sz="2800" b="1" dirty="0" smtClean="0"/>
              <a:t>/</a:t>
            </a:r>
            <a:r>
              <a:rPr lang="tr-TR" sz="2800" b="1" dirty="0" err="1" smtClean="0"/>
              <a:t>images</a:t>
            </a:r>
            <a:r>
              <a:rPr lang="tr-TR" sz="2800" b="1" dirty="0" smtClean="0"/>
              <a:t>/</a:t>
            </a:r>
            <a:endParaRPr lang="en-US" sz="2800" b="1" dirty="0" smtClean="0"/>
          </a:p>
          <a:p>
            <a:pPr marL="0" indent="0">
              <a:buNone/>
            </a:pPr>
            <a:r>
              <a:rPr lang="tr-TR" sz="2800" b="1" dirty="0" err="1" smtClean="0"/>
              <a:t>movies</a:t>
            </a:r>
            <a:endParaRPr lang="tr-TR" sz="2800" b="1" dirty="0" smtClean="0"/>
          </a:p>
          <a:p>
            <a:endParaRPr lang="tr-TR" sz="2800" b="1" dirty="0" smtClean="0"/>
          </a:p>
          <a:p>
            <a:endParaRPr lang="tr-TR" sz="2800" b="1" dirty="0"/>
          </a:p>
          <a:p>
            <a:pPr>
              <a:buNone/>
            </a:pPr>
            <a:endParaRPr lang="tr-TR" sz="2800" b="1" dirty="0"/>
          </a:p>
          <a:p>
            <a:endParaRPr lang="tr-TR" sz="2800" b="1" dirty="0" smtClean="0"/>
          </a:p>
          <a:p>
            <a:endParaRPr lang="tr-TR" sz="2800" b="1" dirty="0" smtClean="0"/>
          </a:p>
          <a:p>
            <a:pPr marL="0" indent="0">
              <a:buNone/>
            </a:pPr>
            <a:r>
              <a:rPr lang="en-US" sz="2800" b="1" i="1" dirty="0" smtClean="0"/>
              <a:t>Three </a:t>
            </a:r>
            <a:r>
              <a:rPr lang="en-US" sz="2800" b="1" i="1" dirty="0"/>
              <a:t>dimensional </a:t>
            </a:r>
            <a:r>
              <a:rPr lang="en-US" sz="2800" b="1" dirty="0"/>
              <a:t>movies use polarized light, and special glasses, to create two films, one for each eye.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285992"/>
            <a:ext cx="4857784" cy="27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406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route</a:t>
            </a:r>
            <a:r>
              <a:rPr lang="tr-TR" b="1" dirty="0" smtClean="0">
                <a:solidFill>
                  <a:schemeClr val="accent1"/>
                </a:solidFill>
              </a:rPr>
              <a:t> (n)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p</a:t>
            </a:r>
            <a:r>
              <a:rPr lang="tr-TR" b="1" dirty="0" err="1" smtClean="0"/>
              <a:t>ath</a:t>
            </a:r>
            <a:r>
              <a:rPr lang="tr-TR" b="1" dirty="0" smtClean="0"/>
              <a:t>, </a:t>
            </a:r>
            <a:endParaRPr lang="en-US" b="1" dirty="0" smtClean="0"/>
          </a:p>
          <a:p>
            <a:r>
              <a:rPr lang="tr-TR" b="1" dirty="0" err="1" smtClean="0"/>
              <a:t>direction</a:t>
            </a:r>
            <a:r>
              <a:rPr lang="tr-TR" b="1" dirty="0" smtClean="0"/>
              <a:t>, </a:t>
            </a:r>
            <a:endParaRPr lang="en-US" b="1" dirty="0" smtClean="0"/>
          </a:p>
          <a:p>
            <a:r>
              <a:rPr lang="tr-TR" b="1" dirty="0" err="1" smtClean="0"/>
              <a:t>road</a:t>
            </a:r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pPr marL="457200" lvl="1" indent="0">
              <a:buNone/>
            </a:pPr>
            <a:r>
              <a:rPr lang="en-US" b="1" dirty="0"/>
              <a:t>The </a:t>
            </a:r>
            <a:r>
              <a:rPr lang="en-US" b="1" i="1" dirty="0"/>
              <a:t>route</a:t>
            </a:r>
            <a:r>
              <a:rPr lang="en-US" b="1" dirty="0"/>
              <a:t> to success </a:t>
            </a:r>
            <a:r>
              <a:rPr lang="en-US" b="1" dirty="0" smtClean="0"/>
              <a:t>require</a:t>
            </a:r>
            <a:r>
              <a:rPr lang="tr-TR" b="1" dirty="0" smtClean="0"/>
              <a:t>s</a:t>
            </a:r>
            <a:r>
              <a:rPr lang="en-US" b="1" dirty="0"/>
              <a:t> hard </a:t>
            </a:r>
            <a:r>
              <a:rPr lang="en-US" b="1" dirty="0" smtClean="0"/>
              <a:t>work.</a:t>
            </a:r>
            <a:endParaRPr lang="tr-TR" b="1" dirty="0" smtClean="0"/>
          </a:p>
          <a:p>
            <a:pPr marL="457200" lvl="1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most direct </a:t>
            </a:r>
            <a:r>
              <a:rPr lang="en-US" b="1" i="1" dirty="0"/>
              <a:t>route</a:t>
            </a:r>
            <a:r>
              <a:rPr lang="en-US" b="1" dirty="0"/>
              <a:t> to the town </a:t>
            </a:r>
            <a:r>
              <a:rPr lang="en-US" b="1" dirty="0" err="1"/>
              <a:t>centre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276302"/>
            <a:ext cx="4008462" cy="258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22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landmark</a:t>
            </a:r>
            <a:r>
              <a:rPr lang="tr-TR" b="1" dirty="0" smtClean="0">
                <a:solidFill>
                  <a:schemeClr val="accent1"/>
                </a:solidFill>
              </a:rPr>
              <a:t> (n)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2"/>
            <a:ext cx="8229600" cy="4857401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historical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tr-TR" b="1" dirty="0" err="1" smtClean="0"/>
              <a:t>notable</a:t>
            </a:r>
            <a:r>
              <a:rPr lang="tr-TR" b="1" dirty="0" smtClean="0"/>
              <a:t> </a:t>
            </a:r>
            <a:r>
              <a:rPr lang="tr-TR" b="1" dirty="0" err="1" smtClean="0"/>
              <a:t>sight</a:t>
            </a:r>
            <a:endParaRPr lang="tr-TR" b="1" dirty="0" smtClean="0"/>
          </a:p>
          <a:p>
            <a:endParaRPr lang="tr-TR" b="1" dirty="0" smtClean="0"/>
          </a:p>
          <a:p>
            <a:endParaRPr lang="tr-TR" b="1" dirty="0"/>
          </a:p>
          <a:p>
            <a:pPr marL="0" indent="0">
              <a:buNone/>
            </a:pPr>
            <a:r>
              <a:rPr lang="tr-TR" b="1" dirty="0" smtClean="0"/>
              <a:t>	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en-US" sz="2800" b="1" dirty="0" smtClean="0"/>
              <a:t>Maiden's </a:t>
            </a:r>
            <a:r>
              <a:rPr lang="en-US" sz="2800" b="1" dirty="0"/>
              <a:t>Tower is one of the </a:t>
            </a:r>
            <a:r>
              <a:rPr lang="en-US" sz="2800" b="1" i="1" dirty="0" smtClean="0"/>
              <a:t>landmarks</a:t>
            </a:r>
            <a:r>
              <a:rPr lang="en-US" sz="2800" b="1" dirty="0" smtClean="0"/>
              <a:t> in</a:t>
            </a:r>
            <a:r>
              <a:rPr lang="tr-TR" sz="2800" b="1" dirty="0" smtClean="0"/>
              <a:t> </a:t>
            </a:r>
            <a:r>
              <a:rPr lang="en-US" sz="2800" b="1" dirty="0" smtClean="0"/>
              <a:t>Istanbul.</a:t>
            </a:r>
            <a:endParaRPr lang="tr-TR" sz="2800" b="1" dirty="0" smtClean="0"/>
          </a:p>
          <a:p>
            <a:pPr marL="0" indent="0">
              <a:buNone/>
            </a:pPr>
            <a:r>
              <a:rPr lang="en-US" sz="2800" b="1" dirty="0" smtClean="0"/>
              <a:t>Possibly </a:t>
            </a:r>
            <a:r>
              <a:rPr lang="en-US" sz="2800" b="1" dirty="0"/>
              <a:t>the most famous </a:t>
            </a:r>
            <a:r>
              <a:rPr lang="en-US" sz="2800" b="1" i="1" dirty="0"/>
              <a:t>landmark</a:t>
            </a:r>
            <a:r>
              <a:rPr lang="en-US" sz="2800" b="1" dirty="0"/>
              <a:t>, the </a:t>
            </a:r>
            <a:r>
              <a:rPr lang="en-US" sz="2800" b="1" dirty="0" smtClean="0"/>
              <a:t>Blue </a:t>
            </a:r>
            <a:r>
              <a:rPr lang="tr-TR" sz="2800" b="1" dirty="0" smtClean="0"/>
              <a:t>M</a:t>
            </a:r>
            <a:r>
              <a:rPr lang="en-US" sz="2800" b="1" dirty="0" err="1" smtClean="0"/>
              <a:t>osque</a:t>
            </a:r>
            <a:r>
              <a:rPr lang="en-US" sz="2800" b="1" dirty="0" smtClean="0"/>
              <a:t> </a:t>
            </a:r>
            <a:r>
              <a:rPr lang="en-US" sz="2800" b="1" dirty="0"/>
              <a:t>has </a:t>
            </a:r>
            <a:r>
              <a:rPr lang="en-US" sz="2800" b="1" dirty="0" smtClean="0"/>
              <a:t>stood </a:t>
            </a:r>
            <a:r>
              <a:rPr lang="en-US" sz="2800" b="1" dirty="0"/>
              <a:t>proud since </a:t>
            </a:r>
            <a:r>
              <a:rPr lang="en-US" sz="2800" b="1" dirty="0" smtClean="0"/>
              <a:t>1616</a:t>
            </a:r>
            <a:r>
              <a:rPr lang="tr-TR" sz="2800" b="1" dirty="0" smtClean="0"/>
              <a:t>.</a:t>
            </a:r>
            <a:endParaRPr lang="en-US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268762"/>
            <a:ext cx="4243342" cy="27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110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coordination</a:t>
            </a:r>
            <a:r>
              <a:rPr lang="tr-TR" b="1" dirty="0" smtClean="0">
                <a:solidFill>
                  <a:schemeClr val="accent1"/>
                </a:solidFill>
              </a:rPr>
              <a:t> (n)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balanced and effective interaction 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of</a:t>
            </a:r>
            <a:r>
              <a:rPr lang="en-US" sz="2800" b="1" dirty="0"/>
              <a:t> </a:t>
            </a:r>
            <a:r>
              <a:rPr lang="en-US" sz="2800" b="1" dirty="0" smtClean="0"/>
              <a:t>movement</a:t>
            </a:r>
            <a:r>
              <a:rPr lang="tr-TR" sz="2800" b="1" dirty="0"/>
              <a:t> </a:t>
            </a:r>
            <a:r>
              <a:rPr lang="tr-TR" sz="2800" b="1" dirty="0" err="1" smtClean="0"/>
              <a:t>or</a:t>
            </a:r>
            <a:endParaRPr lang="tr-TR" sz="2800" b="1" dirty="0" smtClean="0"/>
          </a:p>
          <a:p>
            <a:pPr marL="0" indent="0">
              <a:buNone/>
            </a:pPr>
            <a:r>
              <a:rPr lang="tr-TR" sz="2800" b="1" dirty="0"/>
              <a:t>a</a:t>
            </a:r>
            <a:r>
              <a:rPr lang="en-US" sz="2800" b="1" dirty="0" err="1" smtClean="0"/>
              <a:t>ctions</a:t>
            </a:r>
            <a:endParaRPr lang="tr-TR" sz="2800" b="1" dirty="0" smtClean="0"/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endParaRPr lang="tr-TR" sz="2800" b="1" dirty="0" smtClean="0"/>
          </a:p>
          <a:p>
            <a:pPr marL="0" indent="0">
              <a:buNone/>
            </a:pPr>
            <a:endParaRPr lang="tr-TR" sz="2800" b="1" dirty="0" smtClean="0"/>
          </a:p>
          <a:p>
            <a:pPr marL="0" indent="0">
              <a:buNone/>
            </a:pPr>
            <a:r>
              <a:rPr lang="en-US" sz="2800" b="1" dirty="0"/>
              <a:t>Playing online games makes it easy for kids to improve their hand-eye </a:t>
            </a:r>
            <a:r>
              <a:rPr lang="en-US" sz="2800" b="1" i="1" dirty="0" smtClean="0"/>
              <a:t>coordination</a:t>
            </a:r>
            <a:r>
              <a:rPr lang="tr-TR" sz="2800" b="1" dirty="0" smtClean="0"/>
              <a:t>.</a:t>
            </a:r>
            <a:r>
              <a:rPr lang="en-US" sz="2800" b="1" dirty="0" smtClean="0"/>
              <a:t> </a:t>
            </a:r>
            <a:endParaRPr lang="tr-TR" sz="2800" b="1" dirty="0"/>
          </a:p>
          <a:p>
            <a:r>
              <a:rPr lang="tr-TR" sz="2400" b="1" dirty="0" err="1" smtClean="0"/>
              <a:t>coordinate</a:t>
            </a:r>
            <a:r>
              <a:rPr lang="tr-TR" sz="2400" b="1" dirty="0" smtClean="0"/>
              <a:t> (v)</a:t>
            </a:r>
          </a:p>
          <a:p>
            <a:r>
              <a:rPr lang="tr-TR" sz="2400" b="1" dirty="0" err="1" smtClean="0"/>
              <a:t>coordinator</a:t>
            </a:r>
            <a:r>
              <a:rPr lang="tr-TR" sz="2400" b="1" dirty="0" smtClean="0"/>
              <a:t> (n)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person</a:t>
            </a:r>
            <a:endParaRPr lang="en-US" sz="24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132856"/>
            <a:ext cx="4929222" cy="243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916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intuition</a:t>
            </a:r>
            <a:r>
              <a:rPr lang="tr-TR" b="1" dirty="0" smtClean="0">
                <a:solidFill>
                  <a:schemeClr val="accent1"/>
                </a:solidFill>
              </a:rPr>
              <a:t> (n)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tr-TR" b="1" dirty="0" err="1" smtClean="0"/>
              <a:t>instinctive</a:t>
            </a:r>
            <a:r>
              <a:rPr lang="tr-TR" b="1" dirty="0" smtClean="0"/>
              <a:t> </a:t>
            </a:r>
            <a:r>
              <a:rPr lang="tr-TR" b="1" dirty="0" err="1" smtClean="0"/>
              <a:t>knowledge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err="1" smtClean="0"/>
              <a:t>belief</a:t>
            </a:r>
            <a:r>
              <a:rPr lang="tr-TR" b="1" dirty="0" smtClean="0"/>
              <a:t>, </a:t>
            </a:r>
            <a:r>
              <a:rPr lang="tr-TR" b="1" dirty="0" err="1" smtClean="0"/>
              <a:t>insight</a:t>
            </a:r>
            <a:endParaRPr lang="tr-TR" b="1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6004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29523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381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sense (v/n)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43050"/>
            <a:ext cx="8472518" cy="4811758"/>
          </a:xfrm>
        </p:spPr>
        <p:txBody>
          <a:bodyPr>
            <a:normAutofit lnSpcReduction="10000"/>
          </a:bodyPr>
          <a:lstStyle/>
          <a:p>
            <a:r>
              <a:rPr lang="tr-TR" sz="2400" b="1" dirty="0" smtClean="0"/>
              <a:t>sense (v) </a:t>
            </a:r>
            <a:r>
              <a:rPr lang="tr-TR" sz="2400" b="1" dirty="0" err="1" smtClean="0"/>
              <a:t>become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aware</a:t>
            </a:r>
            <a:r>
              <a:rPr lang="tr-TR" sz="2400" b="1" dirty="0" smtClean="0"/>
              <a:t> of, </a:t>
            </a:r>
            <a:r>
              <a:rPr lang="tr-TR" sz="2400" b="1" dirty="0" err="1" smtClean="0"/>
              <a:t>perceive</a:t>
            </a:r>
            <a:endParaRPr lang="tr-TR" sz="2400" b="1" dirty="0" smtClean="0"/>
          </a:p>
          <a:p>
            <a:r>
              <a:rPr lang="tr-TR" sz="2400" b="1" dirty="0" smtClean="0"/>
              <a:t>sense (n) </a:t>
            </a:r>
            <a:r>
              <a:rPr lang="tr-TR" sz="2400" b="1" dirty="0" err="1" smtClean="0"/>
              <a:t>awareness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perception</a:t>
            </a:r>
            <a:r>
              <a:rPr lang="tr-TR" sz="2400" b="1" dirty="0" smtClean="0"/>
              <a:t>   </a:t>
            </a:r>
            <a:r>
              <a:rPr lang="tr-TR" sz="2400" b="1" dirty="0" err="1" smtClean="0"/>
              <a:t>eg</a:t>
            </a:r>
            <a:r>
              <a:rPr lang="tr-TR" sz="2400" b="1" dirty="0" smtClean="0"/>
              <a:t>: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sixth</a:t>
            </a:r>
            <a:r>
              <a:rPr lang="tr-TR" sz="2400" b="1" dirty="0" smtClean="0"/>
              <a:t> sense</a:t>
            </a:r>
          </a:p>
          <a:p>
            <a:r>
              <a:rPr lang="tr-TR" sz="2400" b="1" dirty="0" err="1" smtClean="0"/>
              <a:t>make</a:t>
            </a:r>
            <a:r>
              <a:rPr lang="tr-TR" sz="2400" b="1" dirty="0" smtClean="0"/>
              <a:t> sense (v) be </a:t>
            </a:r>
            <a:r>
              <a:rPr lang="tr-TR" sz="2400" b="1" dirty="0" err="1" smtClean="0"/>
              <a:t>reasonable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understandable</a:t>
            </a:r>
            <a:endParaRPr lang="tr-TR" sz="2400" b="1" dirty="0" smtClean="0"/>
          </a:p>
          <a:p>
            <a:r>
              <a:rPr lang="tr-TR" sz="2400" b="1" dirty="0" err="1" smtClean="0"/>
              <a:t>sensible</a:t>
            </a:r>
            <a:r>
              <a:rPr lang="tr-TR" sz="2400" b="1" dirty="0" smtClean="0"/>
              <a:t> (</a:t>
            </a:r>
            <a:r>
              <a:rPr lang="tr-TR" sz="2400" b="1" dirty="0" err="1" smtClean="0"/>
              <a:t>adj</a:t>
            </a:r>
            <a:r>
              <a:rPr lang="tr-TR" sz="2400" b="1" dirty="0" smtClean="0"/>
              <a:t>) </a:t>
            </a:r>
            <a:r>
              <a:rPr lang="tr-TR" sz="2400" b="1" dirty="0" err="1" smtClean="0"/>
              <a:t>logical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reasonable</a:t>
            </a:r>
            <a:endParaRPr lang="tr-TR" sz="2400" b="1" dirty="0" smtClean="0"/>
          </a:p>
          <a:p>
            <a:r>
              <a:rPr lang="tr-TR" sz="2400" b="1" dirty="0" err="1" smtClean="0"/>
              <a:t>sensitive</a:t>
            </a:r>
            <a:r>
              <a:rPr lang="tr-TR" sz="2400" b="1" dirty="0" smtClean="0"/>
              <a:t> (</a:t>
            </a:r>
            <a:r>
              <a:rPr lang="tr-TR" sz="2400" b="1" dirty="0" err="1" smtClean="0"/>
              <a:t>adj</a:t>
            </a:r>
            <a:r>
              <a:rPr lang="tr-TR" sz="2400" b="1" dirty="0" smtClean="0"/>
              <a:t>) </a:t>
            </a:r>
            <a:r>
              <a:rPr lang="tr-TR" sz="2400" b="1" dirty="0" err="1" smtClean="0"/>
              <a:t>responsive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feelings</a:t>
            </a:r>
            <a:endParaRPr lang="tr-TR" sz="2400" b="1" dirty="0" smtClean="0"/>
          </a:p>
          <a:p>
            <a:r>
              <a:rPr lang="tr-TR" sz="2400" b="1" dirty="0" err="1" smtClean="0"/>
              <a:t>nonsense</a:t>
            </a:r>
            <a:r>
              <a:rPr lang="tr-TR" sz="2400" b="1" dirty="0" smtClean="0"/>
              <a:t> (n) </a:t>
            </a:r>
            <a:r>
              <a:rPr lang="tr-TR" sz="2400" b="1" dirty="0" err="1" smtClean="0"/>
              <a:t>absurdity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crazyness</a:t>
            </a:r>
            <a:endParaRPr lang="tr-TR" sz="2400" b="1" dirty="0" smtClean="0"/>
          </a:p>
          <a:p>
            <a:r>
              <a:rPr lang="tr-TR" sz="2400" b="1" dirty="0" err="1" smtClean="0"/>
              <a:t>commonsense</a:t>
            </a:r>
            <a:r>
              <a:rPr lang="tr-TR" sz="2400" b="1" dirty="0" smtClean="0"/>
              <a:t> (n) s</a:t>
            </a:r>
            <a:r>
              <a:rPr lang="en-US" sz="2400" b="1" dirty="0" err="1" smtClean="0"/>
              <a:t>ound</a:t>
            </a:r>
            <a:r>
              <a:rPr lang="en-US" sz="2400" b="1" dirty="0" smtClean="0"/>
              <a:t> </a:t>
            </a:r>
            <a:r>
              <a:rPr lang="en-US" sz="2400" b="1" dirty="0"/>
              <a:t>judgment not based on specialized knowledge.</a:t>
            </a:r>
            <a:endParaRPr lang="tr-TR" sz="2400" b="1" dirty="0" smtClean="0"/>
          </a:p>
          <a:p>
            <a:pPr marL="0" indent="0">
              <a:buNone/>
            </a:pPr>
            <a:endParaRPr lang="tr-TR" sz="2400" b="1" dirty="0" smtClean="0"/>
          </a:p>
          <a:p>
            <a:pPr marL="0" indent="0">
              <a:buNone/>
            </a:pPr>
            <a:r>
              <a:rPr lang="tr-TR" b="1" dirty="0" smtClean="0"/>
              <a:t>	</a:t>
            </a:r>
            <a:r>
              <a:rPr lang="en-US" b="1" dirty="0" smtClean="0"/>
              <a:t>Animals </a:t>
            </a:r>
            <a:r>
              <a:rPr lang="en-US" b="1" dirty="0"/>
              <a:t>can </a:t>
            </a:r>
            <a:r>
              <a:rPr lang="en-US" b="1" i="1" dirty="0"/>
              <a:t>sense</a:t>
            </a:r>
            <a:r>
              <a:rPr lang="en-US" b="1" dirty="0"/>
              <a:t> disasters before </a:t>
            </a:r>
            <a:r>
              <a:rPr lang="en-US" b="1" dirty="0" smtClean="0"/>
              <a:t>	they even </a:t>
            </a:r>
            <a:r>
              <a:rPr lang="en-US" b="1" dirty="0"/>
              <a:t>happen.</a:t>
            </a:r>
            <a:endParaRPr lang="tr-TR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1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>
                <a:solidFill>
                  <a:schemeClr val="accent1"/>
                </a:solidFill>
              </a:rPr>
              <a:t>i</a:t>
            </a:r>
            <a:r>
              <a:rPr lang="tr-TR" b="1" dirty="0" err="1" smtClean="0">
                <a:solidFill>
                  <a:schemeClr val="accent1"/>
                </a:solidFill>
              </a:rPr>
              <a:t>nterpret</a:t>
            </a:r>
            <a:r>
              <a:rPr lang="tr-TR" b="1" dirty="0" smtClean="0">
                <a:solidFill>
                  <a:schemeClr val="accent1"/>
                </a:solidFill>
              </a:rPr>
              <a:t> (v)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 smtClean="0"/>
              <a:t>explain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meaning</a:t>
            </a:r>
            <a:r>
              <a:rPr lang="tr-TR" b="1" dirty="0" smtClean="0"/>
              <a:t> of, define, </a:t>
            </a:r>
            <a:r>
              <a:rPr lang="tr-TR" b="1" dirty="0" err="1" smtClean="0"/>
              <a:t>translate</a:t>
            </a:r>
            <a:endParaRPr lang="tr-TR" b="1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		</a:t>
            </a:r>
          </a:p>
          <a:p>
            <a:pPr marL="0" indent="0">
              <a:buNone/>
            </a:pPr>
            <a:r>
              <a:rPr lang="tr-TR" dirty="0"/>
              <a:t>		</a:t>
            </a:r>
            <a:r>
              <a:rPr lang="tr-TR" b="1" dirty="0" smtClean="0"/>
              <a:t>Can </a:t>
            </a:r>
            <a:r>
              <a:rPr lang="tr-TR" b="1" dirty="0" err="1" smtClean="0"/>
              <a:t>you</a:t>
            </a:r>
            <a:r>
              <a:rPr lang="tr-TR" b="1" dirty="0" smtClean="0"/>
              <a:t> </a:t>
            </a:r>
            <a:r>
              <a:rPr lang="tr-TR" b="1" i="1" dirty="0" err="1" smtClean="0"/>
              <a:t>interpret</a:t>
            </a:r>
            <a:r>
              <a:rPr lang="tr-TR" b="1" dirty="0" smtClean="0"/>
              <a:t> </a:t>
            </a:r>
            <a:r>
              <a:rPr lang="tr-TR" b="1" dirty="0" err="1" smtClean="0"/>
              <a:t>this</a:t>
            </a:r>
            <a:r>
              <a:rPr lang="tr-TR" b="1" dirty="0" smtClean="0"/>
              <a:t> </a:t>
            </a:r>
            <a:r>
              <a:rPr lang="tr-TR" b="1" dirty="0" err="1" smtClean="0"/>
              <a:t>picture</a:t>
            </a:r>
            <a:r>
              <a:rPr lang="tr-TR" b="1" dirty="0" smtClean="0"/>
              <a:t>?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sz="2800" b="1" dirty="0" err="1" smtClean="0"/>
              <a:t>interpretation</a:t>
            </a:r>
            <a:r>
              <a:rPr lang="tr-TR" sz="2800" b="1" dirty="0" smtClean="0"/>
              <a:t> (n)</a:t>
            </a:r>
          </a:p>
          <a:p>
            <a:pPr marL="0" indent="0">
              <a:buNone/>
            </a:pPr>
            <a:r>
              <a:rPr lang="tr-TR" sz="2800" b="1" dirty="0"/>
              <a:t>	</a:t>
            </a:r>
            <a:r>
              <a:rPr lang="tr-TR" sz="2800" b="1" dirty="0" err="1" smtClean="0"/>
              <a:t>interpretor</a:t>
            </a:r>
            <a:r>
              <a:rPr lang="tr-TR" sz="2800" b="1" dirty="0" smtClean="0"/>
              <a:t> (n) </a:t>
            </a:r>
            <a:r>
              <a:rPr lang="tr-TR" sz="2800" b="1" dirty="0" err="1" smtClean="0"/>
              <a:t>translator</a:t>
            </a:r>
            <a:endParaRPr lang="en-US" sz="28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57438"/>
            <a:ext cx="388843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960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hunter</a:t>
            </a:r>
            <a:r>
              <a:rPr lang="tr-TR" b="1" dirty="0" smtClean="0">
                <a:solidFill>
                  <a:schemeClr val="accent1"/>
                </a:solidFill>
              </a:rPr>
              <a:t> (n)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a </a:t>
            </a:r>
            <a:r>
              <a:rPr lang="tr-TR" b="1" dirty="0" err="1" smtClean="0"/>
              <a:t>person</a:t>
            </a:r>
            <a:r>
              <a:rPr lang="tr-TR" b="1" dirty="0" smtClean="0"/>
              <a:t> </a:t>
            </a:r>
            <a:r>
              <a:rPr lang="tr-TR" b="1" dirty="0" err="1" smtClean="0"/>
              <a:t>who</a:t>
            </a:r>
            <a:r>
              <a:rPr lang="tr-TR" b="1" dirty="0" smtClean="0"/>
              <a:t> </a:t>
            </a:r>
            <a:r>
              <a:rPr lang="tr-TR" b="1" dirty="0" err="1" smtClean="0"/>
              <a:t>hunts</a:t>
            </a:r>
            <a:r>
              <a:rPr lang="tr-TR" b="1" dirty="0" smtClean="0"/>
              <a:t> </a:t>
            </a:r>
            <a:r>
              <a:rPr lang="tr-TR" b="1" dirty="0" err="1" smtClean="0"/>
              <a:t>animals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in </a:t>
            </a:r>
            <a:r>
              <a:rPr lang="tr-TR" b="1" dirty="0" err="1" smtClean="0"/>
              <a:t>sport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 smtClean="0"/>
              <a:t>A </a:t>
            </a:r>
            <a:r>
              <a:rPr lang="tr-TR" b="1" i="1" dirty="0" err="1" smtClean="0"/>
              <a:t>hunter</a:t>
            </a:r>
            <a:r>
              <a:rPr lang="tr-TR" b="1" dirty="0" smtClean="0"/>
              <a:t> </a:t>
            </a:r>
            <a:r>
              <a:rPr lang="tr-TR" b="1" dirty="0" err="1" smtClean="0"/>
              <a:t>shoots</a:t>
            </a:r>
            <a:r>
              <a:rPr lang="tr-TR" b="1" dirty="0" smtClean="0"/>
              <a:t> a </a:t>
            </a:r>
            <a:r>
              <a:rPr lang="tr-TR" b="1" dirty="0" err="1" smtClean="0"/>
              <a:t>bear</a:t>
            </a:r>
            <a:r>
              <a:rPr lang="tr-TR" b="1" dirty="0" smtClean="0"/>
              <a:t>.</a:t>
            </a:r>
          </a:p>
          <a:p>
            <a:pPr marL="0" indent="0">
              <a:buNone/>
            </a:pPr>
            <a:r>
              <a:rPr lang="tr-TR" b="1" dirty="0" smtClean="0"/>
              <a:t>A </a:t>
            </a:r>
            <a:r>
              <a:rPr lang="tr-TR" b="1" dirty="0" err="1" smtClean="0"/>
              <a:t>deer</a:t>
            </a:r>
            <a:r>
              <a:rPr lang="tr-TR" b="1" dirty="0" smtClean="0"/>
              <a:t> </a:t>
            </a:r>
            <a:r>
              <a:rPr lang="tr-TR" b="1" i="1" dirty="0" err="1" smtClean="0"/>
              <a:t>hunter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2403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0560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superior</a:t>
            </a:r>
            <a:r>
              <a:rPr lang="tr-TR" b="1" dirty="0" smtClean="0">
                <a:solidFill>
                  <a:schemeClr val="accent1"/>
                </a:solidFill>
              </a:rPr>
              <a:t> (</a:t>
            </a:r>
            <a:r>
              <a:rPr lang="tr-TR" b="1" dirty="0" err="1" smtClean="0">
                <a:solidFill>
                  <a:schemeClr val="accent1"/>
                </a:solidFill>
              </a:rPr>
              <a:t>adj</a:t>
            </a:r>
            <a:r>
              <a:rPr lang="tr-TR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better</a:t>
            </a:r>
            <a:r>
              <a:rPr lang="tr-TR" b="1" dirty="0" smtClean="0"/>
              <a:t>, </a:t>
            </a:r>
            <a:r>
              <a:rPr lang="tr-TR" b="1" dirty="0" err="1" smtClean="0"/>
              <a:t>greater</a:t>
            </a:r>
            <a:r>
              <a:rPr lang="tr-TR" b="1" dirty="0" smtClean="0"/>
              <a:t>, </a:t>
            </a:r>
            <a:r>
              <a:rPr lang="tr-TR" b="1" dirty="0" err="1" smtClean="0"/>
              <a:t>higher</a:t>
            </a:r>
            <a:r>
              <a:rPr lang="tr-TR" b="1" dirty="0" smtClean="0"/>
              <a:t>, </a:t>
            </a:r>
            <a:r>
              <a:rPr lang="tr-TR" b="1" dirty="0" err="1" smtClean="0"/>
              <a:t>excellent</a:t>
            </a:r>
            <a:endParaRPr lang="en-US" b="1" dirty="0" smtClean="0"/>
          </a:p>
          <a:p>
            <a:pPr>
              <a:buNone/>
            </a:pPr>
            <a:endParaRPr lang="tr-TR" b="1" dirty="0" smtClean="0"/>
          </a:p>
          <a:p>
            <a:r>
              <a:rPr lang="tr-TR" b="1" dirty="0" err="1"/>
              <a:t>s</a:t>
            </a:r>
            <a:r>
              <a:rPr lang="tr-TR" b="1" dirty="0" err="1" smtClean="0"/>
              <a:t>uperior</a:t>
            </a:r>
            <a:r>
              <a:rPr lang="tr-TR" b="1" dirty="0" smtClean="0"/>
              <a:t> x </a:t>
            </a:r>
            <a:r>
              <a:rPr lang="tr-TR" b="1" dirty="0" err="1" smtClean="0"/>
              <a:t>inferior</a:t>
            </a:r>
            <a:endParaRPr lang="tr-TR" b="1" dirty="0"/>
          </a:p>
          <a:p>
            <a:r>
              <a:rPr lang="tr-TR" b="1" dirty="0" err="1" smtClean="0"/>
              <a:t>superiority</a:t>
            </a:r>
            <a:r>
              <a:rPr lang="tr-TR" b="1" dirty="0" smtClean="0"/>
              <a:t> x </a:t>
            </a:r>
            <a:r>
              <a:rPr lang="tr-TR" b="1" dirty="0" err="1" smtClean="0"/>
              <a:t>inferiority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sz="2800" b="1" dirty="0" smtClean="0"/>
              <a:t>Albert </a:t>
            </a:r>
            <a:r>
              <a:rPr lang="en-US" sz="2800" b="1" dirty="0"/>
              <a:t>Einstein was of </a:t>
            </a:r>
            <a:r>
              <a:rPr lang="en-US" sz="2800" b="1" i="1" dirty="0"/>
              <a:t>superior</a:t>
            </a:r>
            <a:r>
              <a:rPr lang="en-US" sz="2800" b="1" dirty="0"/>
              <a:t> intellect. </a:t>
            </a:r>
            <a:endParaRPr lang="tr-TR" sz="2800" b="1" dirty="0" smtClean="0"/>
          </a:p>
          <a:p>
            <a:pPr marL="0" indent="0">
              <a:buNone/>
            </a:pPr>
            <a:r>
              <a:rPr lang="en-US" sz="2800" b="1" dirty="0" smtClean="0"/>
              <a:t>A </a:t>
            </a:r>
            <a:r>
              <a:rPr lang="en-US" sz="2800" b="1" dirty="0"/>
              <a:t>100% cotton garment is </a:t>
            </a:r>
            <a:r>
              <a:rPr lang="en-US" sz="2800" b="1" i="1" dirty="0"/>
              <a:t>superior</a:t>
            </a:r>
            <a:r>
              <a:rPr lang="en-US" sz="2800" b="1" dirty="0"/>
              <a:t> in quality to a </a:t>
            </a:r>
            <a:r>
              <a:rPr lang="en-US" sz="2800" b="1" dirty="0" smtClean="0"/>
              <a:t>polyester </a:t>
            </a:r>
            <a:r>
              <a:rPr lang="en-US" sz="2800" b="1" dirty="0"/>
              <a:t>one.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357430"/>
            <a:ext cx="3000396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109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606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026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raise</a:t>
            </a:r>
            <a:r>
              <a:rPr lang="tr-TR" b="1" dirty="0" smtClean="0">
                <a:solidFill>
                  <a:schemeClr val="accent1"/>
                </a:solidFill>
              </a:rPr>
              <a:t> (v)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bring</a:t>
            </a:r>
            <a:r>
              <a:rPr lang="tr-TR" b="1" dirty="0" smtClean="0"/>
              <a:t> </a:t>
            </a:r>
            <a:r>
              <a:rPr lang="tr-TR" b="1" dirty="0" err="1" smtClean="0"/>
              <a:t>up</a:t>
            </a:r>
            <a:r>
              <a:rPr lang="tr-TR" b="1" dirty="0" smtClean="0"/>
              <a:t>, </a:t>
            </a:r>
            <a:r>
              <a:rPr lang="tr-TR" b="1" dirty="0" err="1" smtClean="0"/>
              <a:t>grow</a:t>
            </a:r>
            <a:r>
              <a:rPr lang="tr-TR" b="1" dirty="0" smtClean="0"/>
              <a:t>, </a:t>
            </a:r>
            <a:r>
              <a:rPr lang="tr-TR" b="1" dirty="0" err="1" smtClean="0"/>
              <a:t>breed</a:t>
            </a:r>
            <a:r>
              <a:rPr lang="tr-TR" b="1" dirty="0" smtClean="0"/>
              <a:t> --- </a:t>
            </a:r>
            <a:r>
              <a:rPr lang="tr-TR" b="1" dirty="0" err="1" smtClean="0"/>
              <a:t>raising</a:t>
            </a:r>
            <a:r>
              <a:rPr lang="tr-TR" b="1" dirty="0" smtClean="0"/>
              <a:t> </a:t>
            </a:r>
            <a:r>
              <a:rPr lang="tr-TR" b="1" dirty="0" err="1" smtClean="0"/>
              <a:t>children</a:t>
            </a:r>
            <a:endParaRPr lang="tr-TR" b="1" dirty="0" smtClean="0"/>
          </a:p>
          <a:p>
            <a:r>
              <a:rPr lang="tr-TR" b="1" dirty="0" err="1"/>
              <a:t>t</a:t>
            </a:r>
            <a:r>
              <a:rPr lang="tr-TR" b="1" dirty="0" err="1" smtClean="0"/>
              <a:t>o</a:t>
            </a:r>
            <a:r>
              <a:rPr lang="tr-TR" b="1" dirty="0" smtClean="0"/>
              <a:t> </a:t>
            </a:r>
            <a:r>
              <a:rPr lang="tr-TR" b="1" dirty="0" err="1" smtClean="0"/>
              <a:t>increase</a:t>
            </a:r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pPr marL="0" indent="0">
              <a:buNone/>
            </a:pPr>
            <a:r>
              <a:rPr lang="en-US" sz="2800" b="1" i="1" dirty="0"/>
              <a:t>Raising</a:t>
            </a:r>
            <a:r>
              <a:rPr lang="en-US" sz="2800" b="1" dirty="0"/>
              <a:t> children is much harder than it looks, but with patience and hope, children can mature into very emotionally-secure adults.</a:t>
            </a:r>
            <a:endParaRPr lang="tr-TR" sz="2800" b="1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4824536" cy="223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555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>
                <a:solidFill>
                  <a:schemeClr val="accent1"/>
                </a:solidFill>
              </a:rPr>
              <a:t>t</a:t>
            </a:r>
            <a:r>
              <a:rPr lang="tr-TR" b="1" dirty="0" err="1" smtClean="0">
                <a:solidFill>
                  <a:schemeClr val="accent1"/>
                </a:solidFill>
              </a:rPr>
              <a:t>end</a:t>
            </a:r>
            <a:r>
              <a:rPr lang="tr-TR" b="1" dirty="0" smtClean="0">
                <a:solidFill>
                  <a:schemeClr val="accent1"/>
                </a:solidFill>
              </a:rPr>
              <a:t> (v)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 err="1" smtClean="0"/>
              <a:t>to</a:t>
            </a:r>
            <a:r>
              <a:rPr lang="tr-TR" b="1" dirty="0" smtClean="0"/>
              <a:t> be </a:t>
            </a:r>
            <a:r>
              <a:rPr lang="tr-TR" b="1" dirty="0" err="1" smtClean="0"/>
              <a:t>likely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do </a:t>
            </a:r>
            <a:r>
              <a:rPr lang="tr-TR" b="1" dirty="0" err="1" smtClean="0"/>
              <a:t>stg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US" sz="3000" b="1" dirty="0" smtClean="0"/>
              <a:t>She</a:t>
            </a:r>
            <a:r>
              <a:rPr lang="en-US" sz="3000" b="1" dirty="0"/>
              <a:t> </a:t>
            </a:r>
            <a:r>
              <a:rPr lang="en-US" sz="3000" b="1" i="1" dirty="0"/>
              <a:t>tends</a:t>
            </a:r>
            <a:r>
              <a:rPr lang="en-US" sz="3000" b="1" dirty="0"/>
              <a:t> </a:t>
            </a:r>
            <a:r>
              <a:rPr lang="en-US" sz="3000" b="1" i="1" dirty="0"/>
              <a:t>to</a:t>
            </a:r>
            <a:r>
              <a:rPr lang="en-US" sz="3000" b="1" dirty="0"/>
              <a:t> be </a:t>
            </a:r>
            <a:r>
              <a:rPr lang="en-US" sz="3000" b="1" dirty="0" smtClean="0"/>
              <a:t>nervous</a:t>
            </a:r>
            <a:r>
              <a:rPr lang="en-US" sz="3000" b="1" dirty="0"/>
              <a:t> before </a:t>
            </a:r>
            <a:r>
              <a:rPr lang="en-US" sz="3000" b="1" dirty="0" smtClean="0"/>
              <a:t>her</a:t>
            </a:r>
            <a:r>
              <a:rPr lang="tr-TR" sz="3000" b="1" dirty="0" smtClean="0"/>
              <a:t> </a:t>
            </a:r>
            <a:r>
              <a:rPr lang="en-US" sz="3000" b="1" dirty="0" smtClean="0"/>
              <a:t>lectures</a:t>
            </a:r>
            <a:r>
              <a:rPr lang="tr-TR" sz="3000" b="1" dirty="0" smtClean="0"/>
              <a:t>.</a:t>
            </a:r>
          </a:p>
          <a:p>
            <a:pPr marL="0" indent="0">
              <a:buNone/>
            </a:pPr>
            <a:r>
              <a:rPr lang="tr-TR" sz="3000" b="1" dirty="0" err="1" smtClean="0"/>
              <a:t>Children</a:t>
            </a:r>
            <a:r>
              <a:rPr lang="tr-TR" sz="3000" b="1" dirty="0" smtClean="0"/>
              <a:t> </a:t>
            </a:r>
            <a:r>
              <a:rPr lang="tr-TR" sz="3000" b="1" i="1" dirty="0" err="1" smtClean="0"/>
              <a:t>tend</a:t>
            </a:r>
            <a:r>
              <a:rPr lang="tr-TR" sz="3000" b="1" dirty="0" smtClean="0"/>
              <a:t> </a:t>
            </a:r>
            <a:r>
              <a:rPr lang="tr-TR" sz="3000" b="1" i="1" dirty="0" err="1" smtClean="0"/>
              <a:t>to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prefer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sweets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to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vegetables</a:t>
            </a:r>
            <a:r>
              <a:rPr lang="tr-TR" sz="3000" b="1" dirty="0" smtClean="0"/>
              <a:t>.</a:t>
            </a:r>
          </a:p>
          <a:p>
            <a:pPr marL="0" indent="0">
              <a:buNone/>
            </a:pPr>
            <a:endParaRPr lang="tr-TR" sz="3000" b="1" dirty="0"/>
          </a:p>
          <a:p>
            <a:pPr marL="0" indent="0">
              <a:buNone/>
            </a:pPr>
            <a:r>
              <a:rPr lang="tr-TR" sz="3000" b="1" dirty="0" err="1"/>
              <a:t>t</a:t>
            </a:r>
            <a:r>
              <a:rPr lang="tr-TR" sz="3000" b="1" dirty="0" err="1" smtClean="0"/>
              <a:t>endency</a:t>
            </a:r>
            <a:r>
              <a:rPr lang="tr-TR" sz="3000" b="1" dirty="0" smtClean="0"/>
              <a:t> (n)</a:t>
            </a:r>
            <a:endParaRPr lang="en-US" sz="3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143116"/>
            <a:ext cx="4286280" cy="178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1673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>
                <a:solidFill>
                  <a:schemeClr val="accent1"/>
                </a:solidFill>
              </a:rPr>
              <a:t>i</a:t>
            </a:r>
            <a:r>
              <a:rPr lang="tr-TR" b="1" dirty="0" err="1" smtClean="0">
                <a:solidFill>
                  <a:schemeClr val="accent1"/>
                </a:solidFill>
              </a:rPr>
              <a:t>magine</a:t>
            </a:r>
            <a:r>
              <a:rPr lang="tr-TR" b="1" dirty="0" smtClean="0">
                <a:solidFill>
                  <a:schemeClr val="accent1"/>
                </a:solidFill>
              </a:rPr>
              <a:t> (v)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err="1"/>
              <a:t>t</a:t>
            </a:r>
            <a:r>
              <a:rPr lang="tr-TR" b="1" dirty="0" err="1" smtClean="0"/>
              <a:t>o</a:t>
            </a:r>
            <a:r>
              <a:rPr lang="tr-TR" b="1" dirty="0" smtClean="0"/>
              <a:t> form a </a:t>
            </a:r>
            <a:r>
              <a:rPr lang="tr-TR" b="1" dirty="0" err="1" smtClean="0"/>
              <a:t>mental</a:t>
            </a:r>
            <a:r>
              <a:rPr lang="tr-TR" b="1" dirty="0" smtClean="0"/>
              <a:t> </a:t>
            </a:r>
            <a:r>
              <a:rPr lang="tr-TR" b="1" dirty="0" err="1" smtClean="0"/>
              <a:t>image</a:t>
            </a:r>
            <a:r>
              <a:rPr lang="tr-TR" b="1" dirty="0" smtClean="0"/>
              <a:t> of</a:t>
            </a:r>
          </a:p>
          <a:p>
            <a:pPr marL="0" indent="0">
              <a:buNone/>
            </a:pPr>
            <a:r>
              <a:rPr lang="tr-TR" b="1" dirty="0" err="1"/>
              <a:t>t</a:t>
            </a:r>
            <a:r>
              <a:rPr lang="tr-TR" b="1" dirty="0" err="1" smtClean="0"/>
              <a:t>o</a:t>
            </a:r>
            <a:r>
              <a:rPr lang="tr-TR" b="1" dirty="0" smtClean="0"/>
              <a:t> </a:t>
            </a:r>
            <a:r>
              <a:rPr lang="tr-TR" b="1" dirty="0" err="1" smtClean="0"/>
              <a:t>think</a:t>
            </a:r>
            <a:r>
              <a:rPr lang="tr-TR" b="1" dirty="0" smtClean="0"/>
              <a:t>, </a:t>
            </a:r>
            <a:r>
              <a:rPr lang="tr-TR" b="1" dirty="0" err="1" smtClean="0"/>
              <a:t>believe</a:t>
            </a:r>
            <a:r>
              <a:rPr lang="tr-TR" b="1" dirty="0" smtClean="0"/>
              <a:t>, </a:t>
            </a:r>
            <a:r>
              <a:rPr lang="tr-TR" b="1" dirty="0" err="1" smtClean="0"/>
              <a:t>guess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800" b="1" dirty="0" smtClean="0"/>
              <a:t>He </a:t>
            </a:r>
            <a:r>
              <a:rPr lang="tr-TR" sz="2800" b="1" i="1" dirty="0" err="1" smtClean="0"/>
              <a:t>imagines</a:t>
            </a:r>
            <a:r>
              <a:rPr lang="tr-TR" sz="2800" b="1" dirty="0" smtClean="0"/>
              <a:t> a </a:t>
            </a:r>
            <a:r>
              <a:rPr lang="tr-TR" sz="2800" b="1" dirty="0" err="1" smtClean="0"/>
              <a:t>better</a:t>
            </a:r>
            <a:r>
              <a:rPr lang="tr-TR" sz="2800" b="1" dirty="0" smtClean="0"/>
              <a:t> life </a:t>
            </a:r>
            <a:r>
              <a:rPr lang="tr-TR" sz="2800" b="1" dirty="0" err="1" smtClean="0"/>
              <a:t>abroad</a:t>
            </a:r>
            <a:r>
              <a:rPr lang="tr-TR" sz="2800" b="1" dirty="0" smtClean="0"/>
              <a:t>.</a:t>
            </a:r>
          </a:p>
          <a:p>
            <a:pPr marL="0" indent="0">
              <a:buNone/>
            </a:pPr>
            <a:r>
              <a:rPr lang="tr-TR" sz="2800" b="1" dirty="0" err="1" smtClean="0"/>
              <a:t>Try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i="1" dirty="0" err="1" smtClean="0"/>
              <a:t>imagine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you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are</a:t>
            </a:r>
            <a:r>
              <a:rPr lang="tr-TR" sz="2800" b="1" dirty="0" smtClean="0"/>
              <a:t> on a </a:t>
            </a:r>
            <a:r>
              <a:rPr lang="tr-TR" sz="2800" b="1" dirty="0" err="1" smtClean="0"/>
              <a:t>beautiful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beach</a:t>
            </a:r>
            <a:r>
              <a:rPr lang="tr-TR" sz="2800" b="1" dirty="0" smtClean="0"/>
              <a:t>.</a:t>
            </a:r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r>
              <a:rPr lang="tr-TR" sz="2800" b="1" dirty="0" err="1" smtClean="0"/>
              <a:t>İmagination</a:t>
            </a:r>
            <a:r>
              <a:rPr lang="tr-TR" sz="2800" b="1" dirty="0" smtClean="0"/>
              <a:t> (n)</a:t>
            </a:r>
          </a:p>
          <a:p>
            <a:pPr marL="0" indent="0">
              <a:buNone/>
            </a:pPr>
            <a:r>
              <a:rPr lang="tr-TR" sz="2800" b="1" dirty="0" err="1" smtClean="0"/>
              <a:t>imaginative</a:t>
            </a:r>
            <a:r>
              <a:rPr lang="tr-TR" sz="2800" b="1" dirty="0" smtClean="0"/>
              <a:t> (</a:t>
            </a:r>
            <a:r>
              <a:rPr lang="tr-TR" sz="2800" b="1" dirty="0" err="1" smtClean="0"/>
              <a:t>adj</a:t>
            </a:r>
            <a:r>
              <a:rPr lang="tr-TR" sz="2800" b="1" dirty="0" smtClean="0"/>
              <a:t>)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096344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3636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>
                <a:solidFill>
                  <a:schemeClr val="accent1"/>
                </a:solidFill>
              </a:rPr>
              <a:t>c</a:t>
            </a:r>
            <a:r>
              <a:rPr lang="tr-TR" b="1" dirty="0" err="1" smtClean="0">
                <a:solidFill>
                  <a:schemeClr val="accent1"/>
                </a:solidFill>
              </a:rPr>
              <a:t>ollect</a:t>
            </a:r>
            <a:r>
              <a:rPr lang="tr-TR" b="1" dirty="0" smtClean="0">
                <a:solidFill>
                  <a:schemeClr val="accent1"/>
                </a:solidFill>
              </a:rPr>
              <a:t> (v)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/>
          </a:bodyPr>
          <a:lstStyle/>
          <a:p>
            <a:r>
              <a:rPr lang="tr-TR" b="1" dirty="0" err="1"/>
              <a:t>t</a:t>
            </a:r>
            <a:r>
              <a:rPr lang="tr-TR" b="1" dirty="0" err="1" smtClean="0"/>
              <a:t>o</a:t>
            </a:r>
            <a:r>
              <a:rPr lang="tr-TR" b="1" dirty="0" smtClean="0"/>
              <a:t> </a:t>
            </a:r>
            <a:r>
              <a:rPr lang="tr-TR" b="1" dirty="0" err="1" smtClean="0"/>
              <a:t>bring</a:t>
            </a:r>
            <a:r>
              <a:rPr lang="tr-TR" b="1" dirty="0" smtClean="0"/>
              <a:t> </a:t>
            </a:r>
            <a:r>
              <a:rPr lang="tr-TR" b="1" dirty="0" err="1" smtClean="0"/>
              <a:t>together</a:t>
            </a:r>
            <a:r>
              <a:rPr lang="tr-TR" b="1" dirty="0" smtClean="0"/>
              <a:t>, </a:t>
            </a:r>
            <a:endParaRPr lang="en-US" b="1" dirty="0" smtClean="0"/>
          </a:p>
          <a:p>
            <a:r>
              <a:rPr lang="tr-TR" b="1" dirty="0" err="1" smtClean="0"/>
              <a:t>gather</a:t>
            </a:r>
            <a:endParaRPr lang="tr-TR" b="1" dirty="0" smtClean="0"/>
          </a:p>
          <a:p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sz="2800" b="1" dirty="0" smtClean="0"/>
              <a:t>	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teacher </a:t>
            </a:r>
            <a:r>
              <a:rPr lang="tr-TR" sz="2800" b="1" i="1" dirty="0" smtClean="0"/>
              <a:t>collected</a:t>
            </a:r>
            <a:r>
              <a:rPr lang="tr-TR" sz="2800" b="1" dirty="0" smtClean="0"/>
              <a:t> the exam </a:t>
            </a:r>
            <a:r>
              <a:rPr lang="tr-TR" sz="2800" b="1" dirty="0" err="1" smtClean="0"/>
              <a:t>papers</a:t>
            </a:r>
            <a:r>
              <a:rPr lang="tr-TR" sz="2800" b="1" dirty="0" smtClean="0"/>
              <a:t>.</a:t>
            </a:r>
            <a:endParaRPr lang="en-US" sz="2800" b="1" dirty="0" smtClean="0"/>
          </a:p>
          <a:p>
            <a:pPr marL="0" indent="0">
              <a:buNone/>
            </a:pPr>
            <a:endParaRPr lang="tr-TR" sz="2800" b="1" dirty="0" smtClean="0"/>
          </a:p>
          <a:p>
            <a:pPr marL="0" indent="0">
              <a:buNone/>
            </a:pPr>
            <a:r>
              <a:rPr lang="tr-TR" sz="2800" b="1" dirty="0" smtClean="0"/>
              <a:t>	</a:t>
            </a:r>
            <a:r>
              <a:rPr lang="tr-TR" sz="2800" b="1" dirty="0" err="1" smtClean="0"/>
              <a:t>collection</a:t>
            </a:r>
            <a:r>
              <a:rPr lang="tr-TR" sz="2800" b="1" dirty="0" smtClean="0"/>
              <a:t> (n)</a:t>
            </a:r>
          </a:p>
          <a:p>
            <a:pPr marL="0" indent="0">
              <a:buNone/>
            </a:pPr>
            <a:r>
              <a:rPr lang="tr-TR" sz="2800" b="1" dirty="0" smtClean="0"/>
              <a:t>	collective (adj)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571612"/>
            <a:ext cx="4500594" cy="24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594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Paragraph</a:t>
            </a:r>
            <a:r>
              <a:rPr lang="tr-TR" b="1" dirty="0" smtClean="0"/>
              <a:t> 1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there</a:t>
            </a:r>
            <a:r>
              <a:rPr lang="tr-TR" b="1" dirty="0" smtClean="0"/>
              <a:t> </a:t>
            </a:r>
            <a:r>
              <a:rPr lang="tr-TR" b="1" dirty="0" err="1" smtClean="0"/>
              <a:t>any</a:t>
            </a:r>
            <a:r>
              <a:rPr lang="tr-TR" b="1" dirty="0" smtClean="0"/>
              <a:t> </a:t>
            </a:r>
            <a:r>
              <a:rPr lang="tr-TR" b="1" dirty="0" err="1" smtClean="0"/>
              <a:t>differences</a:t>
            </a:r>
            <a:r>
              <a:rPr lang="tr-TR" b="1" dirty="0" smtClean="0"/>
              <a:t> </a:t>
            </a:r>
            <a:r>
              <a:rPr lang="tr-TR" b="1" dirty="0" err="1" smtClean="0"/>
              <a:t>between</a:t>
            </a:r>
            <a:r>
              <a:rPr lang="tr-TR" b="1" dirty="0" smtClean="0"/>
              <a:t> </a:t>
            </a:r>
            <a:r>
              <a:rPr lang="tr-TR" b="1" dirty="0" err="1" smtClean="0"/>
              <a:t>male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female</a:t>
            </a:r>
            <a:r>
              <a:rPr lang="tr-TR" b="1" dirty="0" smtClean="0"/>
              <a:t> </a:t>
            </a:r>
            <a:r>
              <a:rPr lang="tr-TR" b="1" dirty="0" err="1" smtClean="0"/>
              <a:t>brains</a:t>
            </a:r>
            <a:r>
              <a:rPr lang="tr-TR" b="1" dirty="0" smtClean="0"/>
              <a:t>? </a:t>
            </a:r>
          </a:p>
          <a:p>
            <a:endParaRPr lang="tr-TR" b="1" dirty="0" smtClean="0"/>
          </a:p>
          <a:p>
            <a:endParaRPr lang="tr-TR" b="1" dirty="0"/>
          </a:p>
          <a:p>
            <a:pPr marL="64008" indent="0">
              <a:buNone/>
            </a:pPr>
            <a:endParaRPr lang="tr-TR" b="1" dirty="0" smtClean="0"/>
          </a:p>
          <a:p>
            <a:pPr marL="64008" indent="0">
              <a:buNone/>
            </a:pPr>
            <a:endParaRPr lang="tr-TR" b="1" dirty="0"/>
          </a:p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factors</a:t>
            </a:r>
            <a:r>
              <a:rPr lang="tr-TR" b="1" dirty="0" smtClean="0"/>
              <a:t> </a:t>
            </a:r>
            <a:r>
              <a:rPr lang="tr-TR" b="1" dirty="0" err="1" smtClean="0"/>
              <a:t>have</a:t>
            </a:r>
            <a:r>
              <a:rPr lang="tr-TR" b="1" dirty="0" smtClean="0"/>
              <a:t> an </a:t>
            </a:r>
            <a:r>
              <a:rPr lang="tr-TR" b="1" dirty="0" err="1" smtClean="0"/>
              <a:t>influence</a:t>
            </a:r>
            <a:r>
              <a:rPr lang="tr-TR" b="1" dirty="0" smtClean="0"/>
              <a:t> on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way</a:t>
            </a:r>
            <a:r>
              <a:rPr lang="tr-TR" b="1" dirty="0" smtClean="0"/>
              <a:t> </a:t>
            </a:r>
            <a:r>
              <a:rPr lang="tr-TR" b="1" dirty="0" err="1" smtClean="0"/>
              <a:t>male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female</a:t>
            </a:r>
            <a:r>
              <a:rPr lang="tr-TR" b="1" dirty="0" smtClean="0"/>
              <a:t> </a:t>
            </a:r>
            <a:r>
              <a:rPr lang="tr-TR" b="1" dirty="0" err="1" smtClean="0"/>
              <a:t>brains</a:t>
            </a:r>
            <a:r>
              <a:rPr lang="tr-TR" b="1" dirty="0" smtClean="0"/>
              <a:t> </a:t>
            </a:r>
            <a:r>
              <a:rPr lang="tr-TR" b="1" dirty="0" err="1" smtClean="0"/>
              <a:t>work</a:t>
            </a:r>
            <a:r>
              <a:rPr lang="tr-TR" b="1" dirty="0" smtClean="0"/>
              <a:t>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489654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5781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Research</a:t>
            </a:r>
            <a:r>
              <a:rPr lang="tr-TR" b="1" dirty="0" smtClean="0"/>
              <a:t> </a:t>
            </a:r>
            <a:r>
              <a:rPr lang="tr-TR" b="1" dirty="0" err="1" smtClean="0"/>
              <a:t>reveals</a:t>
            </a:r>
            <a:r>
              <a:rPr lang="tr-TR" b="1" dirty="0" smtClean="0"/>
              <a:t>…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major </a:t>
            </a:r>
            <a:r>
              <a:rPr lang="en-US" b="1" dirty="0"/>
              <a:t>distinguishers between male and female brains</a:t>
            </a:r>
            <a:r>
              <a:rPr lang="en-US" b="1" dirty="0" smtClean="0"/>
              <a:t>.</a:t>
            </a:r>
            <a:endParaRPr lang="tr-TR" b="1" dirty="0" smtClean="0"/>
          </a:p>
          <a:p>
            <a:r>
              <a:rPr lang="en-US" b="1" dirty="0" smtClean="0"/>
              <a:t>Scientists </a:t>
            </a:r>
            <a:r>
              <a:rPr lang="en-US" b="1" dirty="0"/>
              <a:t>generally study four primary areas of difference in male and female brains: processing, chemistry, structure, and activity.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822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Gray</a:t>
            </a:r>
            <a:r>
              <a:rPr lang="tr-TR" b="1" dirty="0" smtClean="0"/>
              <a:t> </a:t>
            </a:r>
            <a:r>
              <a:rPr lang="tr-TR" b="1" dirty="0" err="1" smtClean="0"/>
              <a:t>matter</a:t>
            </a:r>
            <a:r>
              <a:rPr lang="tr-TR" b="1" dirty="0" smtClean="0"/>
              <a:t>/White </a:t>
            </a:r>
            <a:r>
              <a:rPr lang="tr-TR" b="1" dirty="0" err="1" smtClean="0"/>
              <a:t>matter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7030A0"/>
                </a:solidFill>
              </a:rPr>
              <a:t>Male brains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utilize nearly seven times more </a:t>
            </a:r>
            <a:r>
              <a:rPr lang="en-US" b="1" i="1" u="sng" dirty="0">
                <a:solidFill>
                  <a:srgbClr val="7030A0"/>
                </a:solidFill>
              </a:rPr>
              <a:t>gray matter</a:t>
            </a:r>
            <a:r>
              <a:rPr lang="en-US" b="1" dirty="0"/>
              <a:t> for activity while </a:t>
            </a: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 brains</a:t>
            </a:r>
            <a:r>
              <a:rPr lang="en-US" b="1" dirty="0"/>
              <a:t> utilize nearly ten times more </a:t>
            </a:r>
            <a:r>
              <a:rPr lang="en-US" b="1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white matter</a:t>
            </a:r>
            <a:r>
              <a:rPr lang="en-US" b="1" dirty="0"/>
              <a:t>. </a:t>
            </a:r>
            <a:endParaRPr lang="tr-TR" b="1" dirty="0" smtClean="0"/>
          </a:p>
          <a:p>
            <a:pPr marL="64008" indent="0">
              <a:buNone/>
            </a:pPr>
            <a:endParaRPr lang="tr-TR" b="1" dirty="0"/>
          </a:p>
          <a:p>
            <a:r>
              <a:rPr lang="en-US" b="1" dirty="0" smtClean="0"/>
              <a:t>What </a:t>
            </a:r>
            <a:r>
              <a:rPr lang="en-US" b="1" dirty="0"/>
              <a:t>does this mean?</a:t>
            </a:r>
          </a:p>
        </p:txBody>
      </p:sp>
    </p:spTree>
    <p:extLst>
      <p:ext uri="{BB962C8B-B14F-4D97-AF65-F5344CB8AC3E}">
        <p14:creationId xmlns:p14="http://schemas.microsoft.com/office/powerpoint/2010/main" xmlns="" val="3152025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Gray</a:t>
            </a:r>
            <a:r>
              <a:rPr lang="tr-TR" b="1" dirty="0" smtClean="0"/>
              <a:t> </a:t>
            </a:r>
            <a:r>
              <a:rPr lang="tr-TR" b="1" dirty="0" err="1" smtClean="0"/>
              <a:t>matter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Gray matter areas of the brain are localized. </a:t>
            </a:r>
            <a:endParaRPr lang="tr-TR" b="1" dirty="0" smtClean="0"/>
          </a:p>
          <a:p>
            <a:r>
              <a:rPr lang="en-US" b="1" dirty="0" smtClean="0"/>
              <a:t>They </a:t>
            </a:r>
            <a:r>
              <a:rPr lang="en-US" b="1" dirty="0"/>
              <a:t>are information- and action-processing centers in </a:t>
            </a:r>
            <a:r>
              <a:rPr lang="en-US" b="1" dirty="0" smtClean="0"/>
              <a:t>in </a:t>
            </a:r>
            <a:r>
              <a:rPr lang="en-US" b="1" dirty="0"/>
              <a:t>a specific area of the brain. </a:t>
            </a:r>
            <a:endParaRPr lang="tr-TR" b="1" dirty="0" smtClean="0"/>
          </a:p>
          <a:p>
            <a:r>
              <a:rPr lang="en-US" b="1" dirty="0" smtClean="0"/>
              <a:t>Once </a:t>
            </a:r>
            <a:r>
              <a:rPr lang="en-US" b="1" dirty="0"/>
              <a:t>they are deeply engaged in a task or game, they may not demonstrate much sensitivity to other people or their surroundings.</a:t>
            </a:r>
          </a:p>
        </p:txBody>
      </p:sp>
    </p:spTree>
    <p:extLst>
      <p:ext uri="{BB962C8B-B14F-4D97-AF65-F5344CB8AC3E}">
        <p14:creationId xmlns:p14="http://schemas.microsoft.com/office/powerpoint/2010/main" xmlns="" val="1653844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smtClean="0"/>
              <a:t>White </a:t>
            </a:r>
            <a:r>
              <a:rPr lang="tr-TR" b="1" dirty="0" err="1" smtClean="0"/>
              <a:t>matter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White matter is the </a:t>
            </a:r>
            <a:r>
              <a:rPr lang="tr-TR" b="1" dirty="0" err="1" smtClean="0"/>
              <a:t>networking</a:t>
            </a:r>
            <a:r>
              <a:rPr lang="en-US" b="1" dirty="0"/>
              <a:t> grid that connects the brain’s gray matter and other processing centers with one another. </a:t>
            </a:r>
            <a:endParaRPr lang="tr-TR" b="1" dirty="0" smtClean="0"/>
          </a:p>
          <a:p>
            <a:r>
              <a:rPr lang="tr-TR" b="1" dirty="0" err="1" smtClean="0"/>
              <a:t>That</a:t>
            </a:r>
            <a:r>
              <a:rPr lang="tr-TR" b="1" dirty="0" smtClean="0"/>
              <a:t> </a:t>
            </a:r>
            <a:r>
              <a:rPr lang="tr-TR" b="1" dirty="0" err="1" smtClean="0"/>
              <a:t>may</a:t>
            </a:r>
            <a:r>
              <a:rPr lang="tr-TR" b="1" dirty="0" smtClean="0"/>
              <a:t> be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reason</a:t>
            </a:r>
            <a:r>
              <a:rPr lang="tr-TR" b="1" dirty="0" smtClean="0"/>
              <a:t> </a:t>
            </a:r>
            <a:r>
              <a:rPr lang="tr-TR" b="1" dirty="0" err="1" smtClean="0"/>
              <a:t>why</a:t>
            </a:r>
            <a:r>
              <a:rPr lang="tr-TR" b="1" dirty="0" smtClean="0"/>
              <a:t> </a:t>
            </a:r>
            <a:r>
              <a:rPr lang="en-US" b="1" dirty="0" smtClean="0"/>
              <a:t>girls </a:t>
            </a:r>
            <a:r>
              <a:rPr lang="en-US" b="1" dirty="0"/>
              <a:t>tend to more quickly transition between tasks than boys do. 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72894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00600" cy="43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438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888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8322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Structural</a:t>
            </a:r>
            <a:r>
              <a:rPr lang="tr-TR" b="1" dirty="0" smtClean="0"/>
              <a:t> </a:t>
            </a:r>
            <a:r>
              <a:rPr lang="tr-TR" b="1" dirty="0" err="1" smtClean="0"/>
              <a:t>differences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Females often have a larger hippocampus, our human memory center. </a:t>
            </a:r>
            <a:endParaRPr lang="tr-TR" b="1" dirty="0" smtClean="0"/>
          </a:p>
          <a:p>
            <a:r>
              <a:rPr lang="en-US" b="1" dirty="0" smtClean="0"/>
              <a:t>Females </a:t>
            </a:r>
            <a:r>
              <a:rPr lang="en-US" b="1" dirty="0"/>
              <a:t>also often have a higher density of </a:t>
            </a:r>
            <a:r>
              <a:rPr lang="tr-TR" b="1" dirty="0" err="1" smtClean="0"/>
              <a:t>neural</a:t>
            </a:r>
            <a:r>
              <a:rPr lang="en-US" b="1" dirty="0"/>
              <a:t> connections into the hippocampus. </a:t>
            </a:r>
            <a:endParaRPr lang="tr-TR" b="1" dirty="0" smtClean="0"/>
          </a:p>
          <a:p>
            <a:r>
              <a:rPr lang="en-US" b="1" dirty="0" smtClean="0"/>
              <a:t>As </a:t>
            </a:r>
            <a:r>
              <a:rPr lang="en-US" b="1" dirty="0"/>
              <a:t>a result, </a:t>
            </a:r>
            <a:r>
              <a:rPr lang="en-US" b="1" dirty="0" smtClean="0"/>
              <a:t>women </a:t>
            </a:r>
            <a:r>
              <a:rPr lang="en-US" b="1" dirty="0"/>
              <a:t>tend to input or absorb more sensorial </a:t>
            </a:r>
            <a:r>
              <a:rPr lang="tr-TR" b="1" dirty="0" smtClean="0"/>
              <a:t>(</a:t>
            </a:r>
            <a:r>
              <a:rPr lang="en-US" b="1" dirty="0" smtClean="0"/>
              <a:t>information </a:t>
            </a:r>
            <a:r>
              <a:rPr lang="en-US" b="1" dirty="0"/>
              <a:t>to and from all five </a:t>
            </a:r>
            <a:r>
              <a:rPr lang="en-US" b="1" dirty="0" smtClean="0"/>
              <a:t>senses</a:t>
            </a:r>
            <a:r>
              <a:rPr lang="tr-TR" b="1" dirty="0" smtClean="0"/>
              <a:t>) </a:t>
            </a:r>
            <a:r>
              <a:rPr lang="en-US" b="1" dirty="0" smtClean="0"/>
              <a:t>and </a:t>
            </a:r>
            <a:r>
              <a:rPr lang="en-US" b="1" dirty="0"/>
              <a:t>emotive information than males do. </a:t>
            </a:r>
          </a:p>
        </p:txBody>
      </p:sp>
    </p:spTree>
    <p:extLst>
      <p:ext uri="{BB962C8B-B14F-4D97-AF65-F5344CB8AC3E}">
        <p14:creationId xmlns:p14="http://schemas.microsoft.com/office/powerpoint/2010/main" xmlns="" val="1099000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Paragraph</a:t>
            </a:r>
            <a:r>
              <a:rPr lang="tr-TR" b="1" dirty="0" smtClean="0"/>
              <a:t> 2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kind</a:t>
            </a:r>
            <a:r>
              <a:rPr lang="tr-TR" b="1" dirty="0" smtClean="0"/>
              <a:t> of </a:t>
            </a:r>
            <a:r>
              <a:rPr lang="tr-TR" b="1" dirty="0" err="1" smtClean="0"/>
              <a:t>abilities</a:t>
            </a:r>
            <a:r>
              <a:rPr lang="tr-TR" b="1" dirty="0" smtClean="0"/>
              <a:t> do </a:t>
            </a:r>
            <a:r>
              <a:rPr lang="tr-TR" b="1" dirty="0" err="1" smtClean="0"/>
              <a:t>girls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boys</a:t>
            </a:r>
            <a:r>
              <a:rPr lang="tr-TR" b="1" dirty="0" smtClean="0"/>
              <a:t> </a:t>
            </a:r>
            <a:r>
              <a:rPr lang="tr-TR" b="1" dirty="0" err="1" smtClean="0"/>
              <a:t>develop</a:t>
            </a:r>
            <a:r>
              <a:rPr lang="tr-TR" b="1" dirty="0" smtClean="0"/>
              <a:t>? </a:t>
            </a:r>
          </a:p>
          <a:p>
            <a:endParaRPr lang="tr-TR" b="1" dirty="0"/>
          </a:p>
          <a:p>
            <a:r>
              <a:rPr lang="tr-TR" b="1" dirty="0" err="1" smtClean="0"/>
              <a:t>What</a:t>
            </a:r>
            <a:r>
              <a:rPr lang="tr-TR" b="1" dirty="0" smtClean="0"/>
              <a:t> is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function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‘</a:t>
            </a:r>
            <a:r>
              <a:rPr lang="tr-TR" b="1" dirty="0" err="1" smtClean="0"/>
              <a:t>corpus</a:t>
            </a:r>
            <a:r>
              <a:rPr lang="tr-TR" b="1" dirty="0" smtClean="0"/>
              <a:t> </a:t>
            </a:r>
            <a:r>
              <a:rPr lang="tr-TR" b="1" dirty="0" err="1" smtClean="0"/>
              <a:t>callosum</a:t>
            </a:r>
            <a:r>
              <a:rPr lang="tr-TR" b="1" dirty="0" smtClean="0"/>
              <a:t>’? </a:t>
            </a:r>
          </a:p>
          <a:p>
            <a:r>
              <a:rPr lang="tr-TR" b="1" dirty="0" smtClean="0"/>
              <a:t>How </a:t>
            </a:r>
            <a:r>
              <a:rPr lang="tr-TR" b="1" dirty="0" err="1" smtClean="0"/>
              <a:t>does</a:t>
            </a:r>
            <a:r>
              <a:rPr lang="tr-TR" b="1" dirty="0" smtClean="0"/>
              <a:t> it </a:t>
            </a:r>
            <a:r>
              <a:rPr lang="tr-TR" b="1" dirty="0" err="1" smtClean="0"/>
              <a:t>differ</a:t>
            </a:r>
            <a:r>
              <a:rPr lang="tr-TR" b="1" dirty="0" smtClean="0"/>
              <a:t> in </a:t>
            </a:r>
            <a:r>
              <a:rPr lang="tr-TR" b="1" dirty="0" err="1" smtClean="0"/>
              <a:t>male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female</a:t>
            </a:r>
            <a:r>
              <a:rPr lang="tr-TR" b="1" dirty="0" smtClean="0"/>
              <a:t> </a:t>
            </a:r>
            <a:r>
              <a:rPr lang="tr-TR" b="1" dirty="0" err="1" smtClean="0"/>
              <a:t>brains</a:t>
            </a:r>
            <a:r>
              <a:rPr lang="tr-TR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6747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left</a:t>
            </a:r>
            <a:r>
              <a:rPr lang="tr-TR" b="1" dirty="0" smtClean="0"/>
              <a:t> &amp; </a:t>
            </a:r>
            <a:r>
              <a:rPr lang="tr-TR" b="1" dirty="0" err="1" smtClean="0"/>
              <a:t>right</a:t>
            </a:r>
            <a:r>
              <a:rPr lang="tr-TR" b="1" dirty="0" smtClean="0"/>
              <a:t> </a:t>
            </a:r>
            <a:r>
              <a:rPr lang="tr-TR" b="1" dirty="0" err="1" smtClean="0"/>
              <a:t>hemispheres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2775"/>
            <a:ext cx="68407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5651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Functions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two</a:t>
            </a:r>
            <a:r>
              <a:rPr lang="tr-TR" b="1" dirty="0" smtClean="0"/>
              <a:t> </a:t>
            </a:r>
            <a:r>
              <a:rPr lang="tr-TR" b="1" dirty="0" err="1" smtClean="0"/>
              <a:t>sides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400600" cy="468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8632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Paragraph</a:t>
            </a:r>
            <a:r>
              <a:rPr lang="tr-TR" b="1" dirty="0" smtClean="0"/>
              <a:t> 3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Why</a:t>
            </a:r>
            <a:r>
              <a:rPr lang="tr-TR" b="1" dirty="0" smtClean="0"/>
              <a:t> do </a:t>
            </a:r>
            <a:r>
              <a:rPr lang="tr-TR" b="1" dirty="0" err="1" smtClean="0"/>
              <a:t>girls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boys</a:t>
            </a:r>
            <a:r>
              <a:rPr lang="tr-TR" b="1" dirty="0" smtClean="0"/>
              <a:t> </a:t>
            </a:r>
            <a:r>
              <a:rPr lang="tr-TR" b="1" dirty="0" err="1" smtClean="0"/>
              <a:t>play</a:t>
            </a:r>
            <a:r>
              <a:rPr lang="tr-TR" b="1" dirty="0" smtClean="0"/>
              <a:t> </a:t>
            </a:r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toys</a:t>
            </a:r>
            <a:r>
              <a:rPr lang="tr-TR" b="1" dirty="0" smtClean="0"/>
              <a:t>?</a:t>
            </a:r>
          </a:p>
          <a:p>
            <a:pPr marL="64008" indent="0">
              <a:buNone/>
            </a:pPr>
            <a:endParaRPr lang="tr-T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04056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7024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if</a:t>
            </a:r>
            <a:r>
              <a:rPr lang="tr-TR" b="1" dirty="0" smtClean="0"/>
              <a:t>…?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34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348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9221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Paragraph</a:t>
            </a:r>
            <a:r>
              <a:rPr lang="tr-TR" b="1" dirty="0" smtClean="0"/>
              <a:t> 4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Who</a:t>
            </a:r>
            <a:r>
              <a:rPr lang="tr-TR" b="1" dirty="0" smtClean="0"/>
              <a:t> is </a:t>
            </a:r>
            <a:r>
              <a:rPr lang="tr-TR" b="1" dirty="0" err="1" smtClean="0"/>
              <a:t>generally</a:t>
            </a:r>
            <a:r>
              <a:rPr lang="tr-TR" b="1" dirty="0" smtClean="0"/>
              <a:t> </a:t>
            </a:r>
            <a:r>
              <a:rPr lang="tr-TR" b="1" dirty="0" err="1" smtClean="0"/>
              <a:t>better</a:t>
            </a:r>
            <a:r>
              <a:rPr lang="tr-TR" b="1" dirty="0" smtClean="0"/>
              <a:t> at </a:t>
            </a:r>
            <a:r>
              <a:rPr lang="tr-TR" b="1" dirty="0" err="1" smtClean="0"/>
              <a:t>tasks</a:t>
            </a:r>
            <a:r>
              <a:rPr lang="tr-TR" b="1" dirty="0" smtClean="0"/>
              <a:t> </a:t>
            </a:r>
            <a:r>
              <a:rPr lang="tr-TR" b="1" dirty="0" err="1" smtClean="0"/>
              <a:t>that</a:t>
            </a:r>
            <a:r>
              <a:rPr lang="tr-TR" b="1" dirty="0" smtClean="0"/>
              <a:t> </a:t>
            </a:r>
            <a:r>
              <a:rPr lang="tr-TR" b="1" dirty="0" err="1" smtClean="0"/>
              <a:t>require</a:t>
            </a:r>
            <a:r>
              <a:rPr lang="tr-TR" b="1" dirty="0" smtClean="0"/>
              <a:t> </a:t>
            </a:r>
            <a:r>
              <a:rPr lang="tr-TR" b="1" dirty="0" err="1" smtClean="0"/>
              <a:t>spatial</a:t>
            </a:r>
            <a:r>
              <a:rPr lang="tr-TR" b="1" dirty="0" smtClean="0"/>
              <a:t> </a:t>
            </a:r>
            <a:r>
              <a:rPr lang="tr-TR" b="1" dirty="0" err="1" smtClean="0"/>
              <a:t>ability</a:t>
            </a:r>
            <a:r>
              <a:rPr lang="tr-TR" b="1" dirty="0" smtClean="0"/>
              <a:t>?</a:t>
            </a:r>
          </a:p>
          <a:p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43204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4370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smtClean="0"/>
              <a:t>Visual </a:t>
            </a:r>
            <a:r>
              <a:rPr lang="tr-TR" b="1" dirty="0" err="1" smtClean="0"/>
              <a:t>memory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Who</a:t>
            </a:r>
            <a:r>
              <a:rPr lang="tr-TR" b="1" dirty="0" smtClean="0"/>
              <a:t> </a:t>
            </a:r>
            <a:r>
              <a:rPr lang="tr-TR" b="1" dirty="0" err="1" smtClean="0"/>
              <a:t>remembers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route</a:t>
            </a:r>
            <a:r>
              <a:rPr lang="tr-TR" b="1" dirty="0" smtClean="0"/>
              <a:t> </a:t>
            </a:r>
            <a:r>
              <a:rPr lang="tr-TR" b="1" dirty="0" err="1" smtClean="0"/>
              <a:t>better</a:t>
            </a:r>
            <a:r>
              <a:rPr lang="tr-TR" b="1" dirty="0" smtClean="0"/>
              <a:t>?</a:t>
            </a:r>
          </a:p>
          <a:p>
            <a:endParaRPr lang="tr-TR" b="1" dirty="0"/>
          </a:p>
          <a:p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61206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7569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Physical</a:t>
            </a:r>
            <a:r>
              <a:rPr lang="tr-TR" b="1" dirty="0" smtClean="0"/>
              <a:t> </a:t>
            </a:r>
            <a:r>
              <a:rPr lang="tr-TR" b="1" dirty="0" err="1" smtClean="0"/>
              <a:t>coordination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320480" cy="40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0250"/>
            <a:ext cx="3456384" cy="39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1325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Paragraph</a:t>
            </a:r>
            <a:r>
              <a:rPr lang="tr-TR" b="1" dirty="0" smtClean="0"/>
              <a:t> 5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Why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women</a:t>
            </a:r>
            <a:r>
              <a:rPr lang="tr-TR" b="1" dirty="0" smtClean="0"/>
              <a:t> </a:t>
            </a:r>
            <a:r>
              <a:rPr lang="tr-TR" b="1" dirty="0" err="1" smtClean="0"/>
              <a:t>better</a:t>
            </a:r>
            <a:r>
              <a:rPr lang="tr-TR" b="1" dirty="0" smtClean="0"/>
              <a:t> at </a:t>
            </a:r>
            <a:r>
              <a:rPr lang="tr-TR" b="1" dirty="0" err="1" smtClean="0"/>
              <a:t>processing</a:t>
            </a:r>
            <a:r>
              <a:rPr lang="tr-TR" b="1" dirty="0" smtClean="0"/>
              <a:t> </a:t>
            </a:r>
            <a:r>
              <a:rPr lang="tr-TR" b="1" dirty="0" err="1" smtClean="0"/>
              <a:t>information</a:t>
            </a:r>
            <a:r>
              <a:rPr lang="tr-TR" b="1" dirty="0" smtClean="0"/>
              <a:t>?</a:t>
            </a:r>
          </a:p>
          <a:p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439248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33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distinct (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adj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tr-TR" sz="4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bg1"/>
                </a:solidFill>
              </a:rPr>
              <a:t>	</a:t>
            </a:r>
            <a:r>
              <a:rPr lang="tr-TR" sz="6000" b="1" dirty="0" err="1" smtClean="0"/>
              <a:t>obvious</a:t>
            </a:r>
            <a:r>
              <a:rPr lang="tr-TR" sz="6000" b="1" dirty="0" smtClean="0"/>
              <a:t>, </a:t>
            </a:r>
          </a:p>
          <a:p>
            <a:pPr marL="0" indent="0">
              <a:buNone/>
            </a:pPr>
            <a:r>
              <a:rPr lang="tr-TR" sz="6000" b="1" dirty="0" smtClean="0"/>
              <a:t>	</a:t>
            </a:r>
            <a:r>
              <a:rPr lang="tr-TR" sz="6000" b="1" dirty="0" err="1" smtClean="0"/>
              <a:t>noticeable</a:t>
            </a:r>
            <a:r>
              <a:rPr lang="tr-TR" sz="6000" b="1" dirty="0" smtClean="0"/>
              <a:t>, </a:t>
            </a:r>
          </a:p>
          <a:p>
            <a:pPr marL="0" indent="0">
              <a:buNone/>
            </a:pPr>
            <a:r>
              <a:rPr lang="tr-TR" sz="6000" b="1" dirty="0" smtClean="0"/>
              <a:t>	</a:t>
            </a:r>
            <a:r>
              <a:rPr lang="tr-TR" sz="6000" b="1" dirty="0" err="1" smtClean="0"/>
              <a:t>separate</a:t>
            </a:r>
            <a:endParaRPr lang="tr-TR" sz="6000" b="1" dirty="0" smtClean="0"/>
          </a:p>
          <a:p>
            <a:endParaRPr lang="tr-TR" sz="6000" b="1" dirty="0" smtClean="0"/>
          </a:p>
          <a:p>
            <a:endParaRPr lang="tr-TR" sz="6000" b="1" dirty="0"/>
          </a:p>
          <a:p>
            <a:pPr marL="0" indent="0">
              <a:buNone/>
            </a:pPr>
            <a:endParaRPr lang="tr-TR" sz="6000" b="1" dirty="0"/>
          </a:p>
          <a:p>
            <a:pPr marL="0" indent="0">
              <a:buNone/>
            </a:pPr>
            <a:r>
              <a:rPr lang="tr-TR" sz="6000" b="1" dirty="0" smtClean="0"/>
              <a:t>	</a:t>
            </a:r>
          </a:p>
          <a:p>
            <a:pPr marL="0" indent="0">
              <a:buNone/>
            </a:pPr>
            <a:r>
              <a:rPr lang="tr-TR" sz="6000" b="1" dirty="0"/>
              <a:t>	</a:t>
            </a:r>
            <a:endParaRPr lang="tr-TR" sz="6000" b="1" dirty="0" smtClean="0"/>
          </a:p>
          <a:p>
            <a:pPr marL="0" indent="0">
              <a:buNone/>
            </a:pPr>
            <a:r>
              <a:rPr lang="tr-TR" sz="6000" b="1" dirty="0"/>
              <a:t>	</a:t>
            </a:r>
            <a:r>
              <a:rPr lang="en-US" sz="6000" b="1" dirty="0" smtClean="0"/>
              <a:t>She </a:t>
            </a:r>
            <a:r>
              <a:rPr lang="en-US" sz="6000" b="1" dirty="0"/>
              <a:t>has a </a:t>
            </a:r>
            <a:r>
              <a:rPr lang="en-US" sz="6000" b="1" i="1" dirty="0"/>
              <a:t>distinct</a:t>
            </a:r>
            <a:r>
              <a:rPr lang="en-US" sz="6000" b="1" dirty="0"/>
              <a:t> English accent</a:t>
            </a:r>
            <a:r>
              <a:rPr lang="en-US" sz="6000" b="1" dirty="0" smtClean="0"/>
              <a:t>.</a:t>
            </a:r>
            <a:endParaRPr lang="tr-TR" sz="6000" b="1" dirty="0" smtClean="0"/>
          </a:p>
          <a:p>
            <a:pPr marL="0" indent="0">
              <a:buNone/>
            </a:pPr>
            <a:endParaRPr lang="tr-TR" sz="6000" b="1" dirty="0" smtClean="0"/>
          </a:p>
          <a:p>
            <a:pPr marL="0" indent="0">
              <a:buNone/>
            </a:pPr>
            <a:r>
              <a:rPr lang="tr-TR" sz="6000" b="1" dirty="0" smtClean="0"/>
              <a:t>	</a:t>
            </a:r>
            <a:r>
              <a:rPr lang="en-US" sz="6000" b="1" dirty="0" smtClean="0"/>
              <a:t>There's </a:t>
            </a:r>
            <a:r>
              <a:rPr lang="en-US" sz="6000" b="1" dirty="0"/>
              <a:t>a </a:t>
            </a:r>
            <a:r>
              <a:rPr lang="en-US" sz="6000" b="1" i="1" dirty="0"/>
              <a:t>distinct</a:t>
            </a:r>
            <a:r>
              <a:rPr lang="en-US" sz="6000" b="1" dirty="0"/>
              <a:t> difference between </a:t>
            </a:r>
            <a:r>
              <a:rPr lang="en-US" sz="6000" b="1" dirty="0" err="1" smtClean="0"/>
              <a:t>th</a:t>
            </a:r>
            <a:r>
              <a:rPr lang="tr-TR" sz="6000" b="1" dirty="0" smtClean="0"/>
              <a:t>e </a:t>
            </a:r>
            <a:r>
              <a:rPr lang="tr-TR" sz="6000" b="1" dirty="0" err="1" smtClean="0"/>
              <a:t>two</a:t>
            </a:r>
            <a:r>
              <a:rPr lang="tr-TR" sz="6000" b="1" dirty="0" smtClean="0"/>
              <a:t> 	</a:t>
            </a:r>
            <a:r>
              <a:rPr lang="tr-TR" sz="6000" b="1" dirty="0" err="1" smtClean="0"/>
              <a:t>sisters</a:t>
            </a:r>
            <a:r>
              <a:rPr lang="en-US" sz="6000" b="1" dirty="0" smtClean="0"/>
              <a:t>.</a:t>
            </a:r>
            <a:endParaRPr lang="en-US" sz="6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43050"/>
            <a:ext cx="4433146" cy="25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9509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Paragraph</a:t>
            </a:r>
            <a:r>
              <a:rPr lang="tr-TR" b="1" dirty="0" smtClean="0"/>
              <a:t> 6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How </a:t>
            </a:r>
            <a:r>
              <a:rPr lang="tr-TR" b="1" dirty="0" err="1" smtClean="0"/>
              <a:t>does</a:t>
            </a:r>
            <a:r>
              <a:rPr lang="tr-TR" b="1" dirty="0" smtClean="0"/>
              <a:t> </a:t>
            </a:r>
            <a:r>
              <a:rPr lang="tr-TR" b="1" dirty="0" err="1" smtClean="0"/>
              <a:t>science</a:t>
            </a:r>
            <a:r>
              <a:rPr lang="tr-TR" b="1" dirty="0" smtClean="0"/>
              <a:t> </a:t>
            </a:r>
            <a:r>
              <a:rPr lang="tr-TR" b="1" dirty="0" err="1" smtClean="0"/>
              <a:t>explain</a:t>
            </a:r>
            <a:r>
              <a:rPr lang="tr-TR" b="1" dirty="0" smtClean="0"/>
              <a:t> </a:t>
            </a:r>
            <a:r>
              <a:rPr lang="tr-TR" b="1" dirty="0" err="1" smtClean="0"/>
              <a:t>female</a:t>
            </a:r>
            <a:r>
              <a:rPr lang="tr-TR" b="1" dirty="0" smtClean="0"/>
              <a:t> </a:t>
            </a:r>
            <a:r>
              <a:rPr lang="tr-TR" b="1" dirty="0" err="1" smtClean="0"/>
              <a:t>intuition</a:t>
            </a:r>
            <a:r>
              <a:rPr lang="tr-TR" b="1" dirty="0" smtClean="0"/>
              <a:t>?</a:t>
            </a:r>
          </a:p>
          <a:p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468052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7920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Paragraph</a:t>
            </a:r>
            <a:r>
              <a:rPr lang="tr-TR" b="1" dirty="0" smtClean="0"/>
              <a:t> 7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How </a:t>
            </a:r>
            <a:r>
              <a:rPr lang="tr-TR" b="1" dirty="0" err="1" smtClean="0"/>
              <a:t>did</a:t>
            </a:r>
            <a:r>
              <a:rPr lang="tr-TR" b="1" dirty="0" smtClean="0"/>
              <a:t> </a:t>
            </a:r>
            <a:r>
              <a:rPr lang="tr-TR" b="1" dirty="0" err="1" smtClean="0"/>
              <a:t>differences</a:t>
            </a:r>
            <a:r>
              <a:rPr lang="tr-TR" b="1" dirty="0" smtClean="0"/>
              <a:t> in </a:t>
            </a:r>
            <a:r>
              <a:rPr lang="tr-TR" b="1" dirty="0" err="1" smtClean="0"/>
              <a:t>male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female</a:t>
            </a:r>
            <a:r>
              <a:rPr lang="tr-TR" b="1" dirty="0" smtClean="0"/>
              <a:t> </a:t>
            </a:r>
            <a:r>
              <a:rPr lang="tr-TR" b="1" dirty="0" err="1" smtClean="0"/>
              <a:t>brains</a:t>
            </a:r>
            <a:r>
              <a:rPr lang="tr-TR" b="1" dirty="0" smtClean="0"/>
              <a:t> </a:t>
            </a:r>
            <a:r>
              <a:rPr lang="tr-TR" b="1" dirty="0" err="1" smtClean="0"/>
              <a:t>develop</a:t>
            </a:r>
            <a:r>
              <a:rPr lang="tr-TR" b="1" dirty="0" smtClean="0"/>
              <a:t>?</a:t>
            </a:r>
          </a:p>
          <a:p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924943"/>
            <a:ext cx="5040561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3654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/>
              <a:t>Paragraph</a:t>
            </a:r>
            <a:r>
              <a:rPr lang="tr-TR" b="1" dirty="0" smtClean="0"/>
              <a:t> 8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is </a:t>
            </a:r>
            <a:r>
              <a:rPr lang="tr-TR" b="1" dirty="0" err="1" smtClean="0"/>
              <a:t>the</a:t>
            </a:r>
            <a:r>
              <a:rPr lang="tr-TR" b="1" dirty="0" smtClean="0"/>
              <a:t> main idea of </a:t>
            </a:r>
            <a:r>
              <a:rPr lang="tr-TR" b="1" dirty="0" err="1" smtClean="0"/>
              <a:t>this</a:t>
            </a:r>
            <a:r>
              <a:rPr lang="tr-TR" b="1" dirty="0" smtClean="0"/>
              <a:t> </a:t>
            </a:r>
            <a:r>
              <a:rPr lang="tr-TR" b="1" dirty="0" err="1" smtClean="0"/>
              <a:t>paragraph</a:t>
            </a:r>
            <a:r>
              <a:rPr lang="tr-TR" b="1" dirty="0" smtClean="0"/>
              <a:t>?</a:t>
            </a:r>
          </a:p>
          <a:p>
            <a:endParaRPr lang="tr-TR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3257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biology</a:t>
            </a:r>
            <a:r>
              <a:rPr lang="tr-T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(n)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anatomy</a:t>
            </a:r>
            <a:r>
              <a:rPr lang="tr-TR" b="1" dirty="0" smtClean="0"/>
              <a:t>, life </a:t>
            </a:r>
            <a:r>
              <a:rPr lang="tr-TR" b="1" dirty="0" err="1" smtClean="0"/>
              <a:t>science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	</a:t>
            </a:r>
          </a:p>
          <a:p>
            <a:endParaRPr lang="tr-TR" b="1" dirty="0"/>
          </a:p>
          <a:p>
            <a:endParaRPr lang="tr-TR" b="1" dirty="0"/>
          </a:p>
          <a:p>
            <a:endParaRPr lang="tr-TR" b="1" dirty="0" smtClean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study of </a:t>
            </a:r>
            <a:r>
              <a:rPr lang="en-US" b="1" i="1" dirty="0"/>
              <a:t>biology</a:t>
            </a:r>
            <a:r>
              <a:rPr lang="en-US" b="1" dirty="0"/>
              <a:t> gives insight into the </a:t>
            </a:r>
            <a:r>
              <a:rPr lang="en-US" b="1" dirty="0" smtClean="0"/>
              <a:t>life </a:t>
            </a:r>
            <a:r>
              <a:rPr lang="en-US" b="1" dirty="0"/>
              <a:t>and the activities of all the living </a:t>
            </a:r>
            <a:r>
              <a:rPr lang="tr-TR" b="1" i="1" dirty="0" smtClean="0"/>
              <a:t>	</a:t>
            </a:r>
            <a:r>
              <a:rPr lang="en-US" b="1" dirty="0" smtClean="0"/>
              <a:t>organisms.</a:t>
            </a:r>
            <a:r>
              <a:rPr lang="en-US" b="1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306"/>
            <a:ext cx="3528392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29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verbal</a:t>
            </a:r>
            <a:r>
              <a:rPr lang="tr-TR" b="1" dirty="0" smtClean="0">
                <a:solidFill>
                  <a:schemeClr val="accent1"/>
                </a:solidFill>
              </a:rPr>
              <a:t> (</a:t>
            </a:r>
            <a:r>
              <a:rPr lang="tr-TR" b="1" dirty="0" err="1" smtClean="0">
                <a:solidFill>
                  <a:schemeClr val="accent1"/>
                </a:solidFill>
              </a:rPr>
              <a:t>adj</a:t>
            </a:r>
            <a:r>
              <a:rPr lang="tr-TR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/>
              <a:t>r</a:t>
            </a:r>
            <a:r>
              <a:rPr lang="tr-TR" b="1" dirty="0" err="1" smtClean="0"/>
              <a:t>elating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words</a:t>
            </a:r>
            <a:r>
              <a:rPr lang="tr-TR" b="1" dirty="0" smtClean="0"/>
              <a:t> </a:t>
            </a:r>
          </a:p>
          <a:p>
            <a:r>
              <a:rPr lang="tr-TR" b="1" dirty="0" err="1" smtClean="0"/>
              <a:t>spoken</a:t>
            </a:r>
            <a:r>
              <a:rPr lang="tr-TR" b="1" dirty="0" smtClean="0"/>
              <a:t>, oral</a:t>
            </a:r>
          </a:p>
          <a:p>
            <a:r>
              <a:rPr lang="tr-TR" b="1" dirty="0" err="1" smtClean="0"/>
              <a:t>verbal</a:t>
            </a:r>
            <a:r>
              <a:rPr lang="tr-TR" b="1" dirty="0" smtClean="0"/>
              <a:t> x </a:t>
            </a:r>
            <a:r>
              <a:rPr lang="tr-TR" b="1" dirty="0" err="1" smtClean="0"/>
              <a:t>non</a:t>
            </a:r>
            <a:r>
              <a:rPr lang="tr-TR" b="1" dirty="0" smtClean="0"/>
              <a:t> </a:t>
            </a:r>
            <a:r>
              <a:rPr lang="tr-TR" b="1" dirty="0" err="1" smtClean="0"/>
              <a:t>verbal</a:t>
            </a:r>
            <a:r>
              <a:rPr lang="tr-TR" b="1" dirty="0" smtClean="0"/>
              <a:t> </a:t>
            </a:r>
          </a:p>
          <a:p>
            <a:pPr marL="0" indent="0">
              <a:buNone/>
            </a:pPr>
            <a:r>
              <a:rPr lang="tr-TR" b="1" dirty="0"/>
              <a:t>	 </a:t>
            </a:r>
            <a:r>
              <a:rPr lang="tr-TR" b="1" dirty="0" smtClean="0"/>
              <a:t>       (not </a:t>
            </a:r>
            <a:r>
              <a:rPr lang="tr-TR" b="1" dirty="0" err="1" smtClean="0"/>
              <a:t>spoken</a:t>
            </a:r>
            <a:r>
              <a:rPr lang="tr-TR" b="1" dirty="0" smtClean="0"/>
              <a:t>)</a:t>
            </a:r>
          </a:p>
          <a:p>
            <a:pPr marL="0" indent="0">
              <a:buNone/>
            </a:pPr>
            <a:r>
              <a:rPr lang="tr-TR" b="1" dirty="0" smtClean="0"/>
              <a:t>	</a:t>
            </a:r>
          </a:p>
          <a:p>
            <a:pPr marL="0" indent="0">
              <a:buNone/>
            </a:pPr>
            <a:r>
              <a:rPr lang="en-US" sz="3000" b="1" dirty="0"/>
              <a:t>Body language is a </a:t>
            </a:r>
            <a:r>
              <a:rPr lang="en-US" sz="3000" b="1" i="1" dirty="0"/>
              <a:t>non verbal </a:t>
            </a:r>
            <a:r>
              <a:rPr lang="en-US" sz="3000" b="1" dirty="0" smtClean="0"/>
              <a:t>communication</a:t>
            </a:r>
            <a:r>
              <a:rPr lang="tr-TR" sz="3000" b="1" dirty="0" smtClean="0"/>
              <a:t> </a:t>
            </a:r>
            <a:r>
              <a:rPr lang="en-US" sz="3000" b="1" dirty="0" smtClean="0"/>
              <a:t>that </a:t>
            </a:r>
            <a:r>
              <a:rPr lang="en-US" sz="3000" b="1" dirty="0"/>
              <a:t>consists of face expressions, eye movements and body posture.</a:t>
            </a:r>
            <a:endParaRPr lang="tr-TR" sz="3000" b="1" dirty="0"/>
          </a:p>
          <a:p>
            <a:pPr marL="0" indent="0">
              <a:buNone/>
            </a:pPr>
            <a:r>
              <a:rPr lang="tr-TR" b="1" dirty="0" smtClean="0"/>
              <a:t>	</a:t>
            </a:r>
            <a:r>
              <a:rPr lang="tr-TR" b="1" dirty="0" err="1" smtClean="0"/>
              <a:t>verbal</a:t>
            </a:r>
            <a:r>
              <a:rPr lang="tr-TR" b="1" dirty="0" smtClean="0"/>
              <a:t> </a:t>
            </a:r>
            <a:r>
              <a:rPr lang="tr-TR" b="1" dirty="0" err="1" smtClean="0"/>
              <a:t>ability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	</a:t>
            </a:r>
            <a:r>
              <a:rPr lang="tr-TR" b="1" dirty="0" err="1" smtClean="0"/>
              <a:t>verbal</a:t>
            </a:r>
            <a:r>
              <a:rPr lang="tr-TR" b="1" dirty="0" smtClean="0"/>
              <a:t> </a:t>
            </a:r>
            <a:r>
              <a:rPr lang="tr-TR" b="1" dirty="0" err="1" smtClean="0"/>
              <a:t>communication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 err="1" smtClean="0"/>
              <a:t>verbal</a:t>
            </a:r>
            <a:r>
              <a:rPr lang="tr-TR" b="1" dirty="0" smtClean="0"/>
              <a:t> </a:t>
            </a:r>
            <a:r>
              <a:rPr lang="tr-TR" b="1" dirty="0" err="1" smtClean="0"/>
              <a:t>intelligence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3"/>
            <a:ext cx="3785074" cy="208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534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extensive</a:t>
            </a:r>
            <a:r>
              <a:rPr lang="tr-TR" b="1" dirty="0" smtClean="0">
                <a:solidFill>
                  <a:schemeClr val="accent1"/>
                </a:solidFill>
              </a:rPr>
              <a:t> (</a:t>
            </a:r>
            <a:r>
              <a:rPr lang="tr-TR" b="1" dirty="0" err="1" smtClean="0">
                <a:solidFill>
                  <a:schemeClr val="accent1"/>
                </a:solidFill>
              </a:rPr>
              <a:t>adj</a:t>
            </a:r>
            <a:r>
              <a:rPr lang="tr-TR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large</a:t>
            </a:r>
            <a:r>
              <a:rPr lang="tr-TR" b="1" dirty="0" smtClean="0"/>
              <a:t> in </a:t>
            </a:r>
            <a:r>
              <a:rPr lang="tr-TR" b="1" dirty="0" err="1" smtClean="0"/>
              <a:t>extent</a:t>
            </a:r>
            <a:r>
              <a:rPr lang="tr-TR" b="1" dirty="0" smtClean="0"/>
              <a:t>, </a:t>
            </a:r>
            <a:r>
              <a:rPr lang="tr-TR" b="1" dirty="0" err="1" smtClean="0"/>
              <a:t>comprehensive</a:t>
            </a:r>
            <a:r>
              <a:rPr lang="tr-TR" b="1" dirty="0" smtClean="0"/>
              <a:t>, </a:t>
            </a:r>
            <a:r>
              <a:rPr lang="tr-TR" b="1" dirty="0" err="1" smtClean="0"/>
              <a:t>thorough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US" sz="3000" b="1" i="1" dirty="0"/>
              <a:t>Extensive</a:t>
            </a:r>
            <a:r>
              <a:rPr lang="en-US" sz="3000" b="1" dirty="0"/>
              <a:t> reading is reading as much as possible, for your own pleasure, at a difficulty level at which you can read smoothly and quickly without looking up words or translating to English as you go</a:t>
            </a:r>
            <a:r>
              <a:rPr lang="en-US" sz="3000" b="1" dirty="0" smtClean="0"/>
              <a:t>.</a:t>
            </a:r>
            <a:endParaRPr lang="tr-TR" sz="3000" b="1" dirty="0" smtClean="0"/>
          </a:p>
          <a:p>
            <a:pPr marL="0" indent="0">
              <a:buNone/>
            </a:pPr>
            <a:endParaRPr lang="tr-TR" sz="3000" b="1" dirty="0"/>
          </a:p>
          <a:p>
            <a:pPr marL="0" indent="0">
              <a:buNone/>
            </a:pPr>
            <a:r>
              <a:rPr lang="tr-TR" sz="3000" b="1" i="1" dirty="0" err="1" smtClean="0"/>
              <a:t>extensive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fields</a:t>
            </a:r>
            <a:endParaRPr lang="tr-TR" sz="3000" b="1" dirty="0" smtClean="0"/>
          </a:p>
          <a:p>
            <a:pPr marL="0" indent="0">
              <a:buNone/>
            </a:pPr>
            <a:endParaRPr lang="tr-TR" b="1" dirty="0" smtClean="0"/>
          </a:p>
          <a:p>
            <a:r>
              <a:rPr lang="tr-TR" sz="2400" b="1" dirty="0" err="1" smtClean="0"/>
              <a:t>extensive</a:t>
            </a:r>
            <a:r>
              <a:rPr lang="tr-TR" sz="2400" b="1" dirty="0" smtClean="0"/>
              <a:t> X </a:t>
            </a:r>
            <a:r>
              <a:rPr lang="tr-TR" sz="2400" b="1" dirty="0" err="1" smtClean="0"/>
              <a:t>intensive</a:t>
            </a:r>
            <a:endParaRPr lang="tr-TR" sz="2400" b="1" dirty="0"/>
          </a:p>
          <a:p>
            <a:r>
              <a:rPr lang="tr-TR" sz="2400" b="1" dirty="0" err="1"/>
              <a:t>e</a:t>
            </a:r>
            <a:r>
              <a:rPr lang="tr-TR" sz="2400" b="1" dirty="0" err="1" smtClean="0"/>
              <a:t>xtend</a:t>
            </a:r>
            <a:r>
              <a:rPr lang="tr-TR" sz="2400" b="1" dirty="0" smtClean="0"/>
              <a:t> (v)</a:t>
            </a:r>
          </a:p>
          <a:p>
            <a:r>
              <a:rPr lang="tr-TR" sz="2400" b="1" dirty="0" err="1"/>
              <a:t>e</a:t>
            </a:r>
            <a:r>
              <a:rPr lang="tr-TR" sz="2400" b="1" dirty="0" err="1" smtClean="0"/>
              <a:t>xtension</a:t>
            </a:r>
            <a:r>
              <a:rPr lang="tr-TR" sz="2400" b="1" dirty="0" smtClean="0"/>
              <a:t> (n)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3123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133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made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up</a:t>
            </a:r>
            <a:r>
              <a:rPr lang="tr-TR" b="1" dirty="0" smtClean="0">
                <a:solidFill>
                  <a:schemeClr val="accent1"/>
                </a:solidFill>
              </a:rPr>
              <a:t> of (</a:t>
            </a:r>
            <a:r>
              <a:rPr lang="tr-TR" b="1" dirty="0" err="1" smtClean="0">
                <a:solidFill>
                  <a:schemeClr val="accent1"/>
                </a:solidFill>
              </a:rPr>
              <a:t>phr</a:t>
            </a:r>
            <a:r>
              <a:rPr lang="tr-TR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to</a:t>
            </a:r>
            <a:r>
              <a:rPr lang="tr-TR" b="1" dirty="0" smtClean="0"/>
              <a:t> be </a:t>
            </a:r>
            <a:r>
              <a:rPr lang="tr-TR" b="1" dirty="0" err="1" smtClean="0"/>
              <a:t>built</a:t>
            </a:r>
            <a:r>
              <a:rPr lang="tr-TR" b="1" dirty="0" smtClean="0"/>
              <a:t> </a:t>
            </a:r>
            <a:r>
              <a:rPr lang="tr-TR" b="1" dirty="0" err="1" smtClean="0"/>
              <a:t>from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</a:p>
          <a:p>
            <a:pPr marL="0" indent="0">
              <a:buNone/>
            </a:pPr>
            <a:r>
              <a:rPr lang="tr-TR" b="1" dirty="0" err="1" smtClean="0"/>
              <a:t>consist</a:t>
            </a:r>
            <a:r>
              <a:rPr lang="tr-TR" b="1" dirty="0" smtClean="0"/>
              <a:t> of </a:t>
            </a:r>
            <a:r>
              <a:rPr lang="tr-TR" b="1" dirty="0" err="1" smtClean="0"/>
              <a:t>stg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en-US" b="1" dirty="0"/>
              <a:t>Almost 99% of the mass of the human body </a:t>
            </a:r>
            <a:r>
              <a:rPr lang="en-US" b="1" i="1" dirty="0"/>
              <a:t>is made up of </a:t>
            </a:r>
            <a:r>
              <a:rPr lang="en-US" b="1" dirty="0"/>
              <a:t>six elements: oxygen, carbon, hydrogen, nitrogen, calcium, and phosphorus. </a:t>
            </a:r>
          </a:p>
        </p:txBody>
      </p:sp>
    </p:spTree>
    <p:extLst>
      <p:ext uri="{BB962C8B-B14F-4D97-AF65-F5344CB8AC3E}">
        <p14:creationId xmlns:p14="http://schemas.microsoft.com/office/powerpoint/2010/main" xmlns="" val="237261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accent1"/>
                </a:solidFill>
              </a:rPr>
              <a:t>conduct</a:t>
            </a:r>
            <a:r>
              <a:rPr lang="tr-TR" b="1" dirty="0" smtClean="0">
                <a:solidFill>
                  <a:schemeClr val="accent1"/>
                </a:solidFill>
              </a:rPr>
              <a:t> (v)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/>
          <a:lstStyle/>
          <a:p>
            <a:r>
              <a:rPr lang="tr-TR" b="1" dirty="0" err="1" smtClean="0"/>
              <a:t>direct</a:t>
            </a:r>
            <a:r>
              <a:rPr lang="tr-TR" b="1" dirty="0" smtClean="0"/>
              <a:t>, </a:t>
            </a:r>
            <a:r>
              <a:rPr lang="tr-TR" b="1" dirty="0" err="1" smtClean="0"/>
              <a:t>control</a:t>
            </a:r>
            <a:r>
              <a:rPr lang="tr-TR" b="1" dirty="0" smtClean="0"/>
              <a:t>, </a:t>
            </a:r>
            <a:r>
              <a:rPr lang="tr-TR" b="1" dirty="0" err="1" smtClean="0"/>
              <a:t>manage</a:t>
            </a:r>
            <a:r>
              <a:rPr lang="tr-TR" b="1" dirty="0" smtClean="0"/>
              <a:t>, </a:t>
            </a:r>
            <a:r>
              <a:rPr lang="tr-TR" b="1" dirty="0" err="1" smtClean="0"/>
              <a:t>lead</a:t>
            </a:r>
            <a:r>
              <a:rPr lang="tr-TR" b="1" dirty="0" smtClean="0"/>
              <a:t>, </a:t>
            </a:r>
            <a:r>
              <a:rPr lang="tr-TR" b="1" dirty="0" err="1" smtClean="0"/>
              <a:t>guide</a:t>
            </a:r>
            <a:endParaRPr lang="tr-TR" b="1" dirty="0" smtClean="0"/>
          </a:p>
          <a:p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conduct</a:t>
            </a:r>
            <a:r>
              <a:rPr lang="tr-TR" sz="2400" b="1" dirty="0" smtClean="0"/>
              <a:t>      a </a:t>
            </a:r>
            <a:r>
              <a:rPr lang="tr-TR" sz="2400" b="1" dirty="0" err="1" smtClean="0"/>
              <a:t>research</a:t>
            </a:r>
            <a:r>
              <a:rPr lang="tr-TR" sz="2400" b="1" dirty="0" smtClean="0"/>
              <a:t>/a test/an </a:t>
            </a:r>
            <a:r>
              <a:rPr lang="tr-TR" sz="2400" b="1" dirty="0" err="1" smtClean="0"/>
              <a:t>experiment</a:t>
            </a:r>
            <a:r>
              <a:rPr lang="tr-TR" sz="2400" b="1" dirty="0" smtClean="0"/>
              <a:t>/</a:t>
            </a:r>
          </a:p>
          <a:p>
            <a:pPr marL="0" indent="0">
              <a:buNone/>
            </a:pPr>
            <a:r>
              <a:rPr lang="tr-TR" sz="2400" b="1" dirty="0" smtClean="0"/>
              <a:t>		    </a:t>
            </a:r>
            <a:r>
              <a:rPr lang="en-US" sz="2400" b="1" dirty="0" smtClean="0"/>
              <a:t>     </a:t>
            </a:r>
            <a:r>
              <a:rPr lang="tr-TR" sz="2400" b="1" dirty="0" smtClean="0"/>
              <a:t>a </a:t>
            </a:r>
            <a:r>
              <a:rPr lang="tr-TR" sz="2400" b="1" dirty="0" err="1" smtClean="0"/>
              <a:t>tour</a:t>
            </a:r>
            <a:r>
              <a:rPr lang="tr-TR" sz="2400" b="1" dirty="0" smtClean="0"/>
              <a:t>/</a:t>
            </a:r>
            <a:r>
              <a:rPr lang="tr-TR" sz="2400" b="1" dirty="0" err="1" smtClean="0"/>
              <a:t>business</a:t>
            </a:r>
            <a:r>
              <a:rPr lang="tr-TR" sz="2400" b="1" dirty="0" smtClean="0"/>
              <a:t>/an </a:t>
            </a:r>
            <a:r>
              <a:rPr lang="tr-TR" sz="2400" b="1" dirty="0" err="1" smtClean="0"/>
              <a:t>orchestra</a:t>
            </a:r>
            <a:endParaRPr lang="tr-TR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tr-TR" sz="2800" b="1" dirty="0" smtClean="0"/>
              <a:t>	</a:t>
            </a:r>
            <a:r>
              <a:rPr lang="en-US" sz="2800" b="1" dirty="0" smtClean="0"/>
              <a:t>The </a:t>
            </a:r>
            <a:r>
              <a:rPr lang="en-US" sz="2800" b="1" dirty="0"/>
              <a:t>scientists </a:t>
            </a:r>
            <a:r>
              <a:rPr lang="en-US" sz="2800" b="1" i="1" dirty="0" smtClean="0"/>
              <a:t>conduct</a:t>
            </a:r>
            <a:r>
              <a:rPr lang="en-US" sz="2800" b="1" dirty="0"/>
              <a:t> experiments to test </a:t>
            </a:r>
            <a:r>
              <a:rPr lang="en-US" sz="2800" b="1" dirty="0" smtClean="0"/>
              <a:t>	the</a:t>
            </a:r>
            <a:r>
              <a:rPr lang="tr-TR" sz="2800" b="1" dirty="0" smtClean="0"/>
              <a:t>ir</a:t>
            </a:r>
            <a:r>
              <a:rPr lang="en-US" sz="2800" b="1" dirty="0" smtClean="0"/>
              <a:t> </a:t>
            </a:r>
            <a:r>
              <a:rPr lang="tr-TR" sz="2800" b="1" dirty="0" smtClean="0"/>
              <a:t>	</a:t>
            </a:r>
            <a:r>
              <a:rPr lang="en-US" sz="2800" b="1" dirty="0" smtClean="0"/>
              <a:t>hypothesis.</a:t>
            </a:r>
            <a:endParaRPr lang="tr-TR" sz="2800" b="1" dirty="0" smtClean="0"/>
          </a:p>
          <a:p>
            <a:pPr marL="0" indent="0">
              <a:buNone/>
            </a:pPr>
            <a:endParaRPr lang="tr-TR" sz="2800" b="1" dirty="0" smtClean="0"/>
          </a:p>
          <a:p>
            <a:pPr marL="0" indent="0">
              <a:buNone/>
            </a:pPr>
            <a:r>
              <a:rPr lang="tr-TR" sz="2800" b="1" dirty="0" smtClean="0"/>
              <a:t>	</a:t>
            </a:r>
            <a:r>
              <a:rPr lang="en-US" sz="2800" b="1" dirty="0" err="1" smtClean="0"/>
              <a:t>Cem</a:t>
            </a:r>
            <a:r>
              <a:rPr lang="en-US" sz="2800" b="1" dirty="0" smtClean="0"/>
              <a:t> </a:t>
            </a:r>
            <a:r>
              <a:rPr lang="en-US" sz="2800" b="1" dirty="0"/>
              <a:t>Mansur </a:t>
            </a:r>
            <a:r>
              <a:rPr lang="en-US" sz="2800" b="1" i="1" dirty="0"/>
              <a:t>conducted</a:t>
            </a:r>
            <a:r>
              <a:rPr lang="en-US" sz="2800" b="1" dirty="0"/>
              <a:t> the Helsinki </a:t>
            </a:r>
            <a:r>
              <a:rPr lang="tr-TR" sz="2800" b="1" dirty="0" smtClean="0"/>
              <a:t>	</a:t>
            </a:r>
            <a:r>
              <a:rPr lang="en-US" sz="2800" b="1" dirty="0" smtClean="0"/>
              <a:t>Philharmonic Orchestra</a:t>
            </a:r>
            <a:r>
              <a:rPr lang="tr-TR" sz="2800" b="1" dirty="0" smtClean="0"/>
              <a:t>.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681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858</TotalTime>
  <Words>669</Words>
  <Application>Microsoft Office PowerPoint</Application>
  <PresentationFormat>Ekran Gösterisi (4:3)</PresentationFormat>
  <Paragraphs>232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Canlı</vt:lpstr>
      <vt:lpstr>THE MALE AND FEMALE BRAIN</vt:lpstr>
      <vt:lpstr>.</vt:lpstr>
      <vt:lpstr>.</vt:lpstr>
      <vt:lpstr>distinct (adj)</vt:lpstr>
      <vt:lpstr>biology (n)</vt:lpstr>
      <vt:lpstr>verbal (adj)</vt:lpstr>
      <vt:lpstr>extensive (adj)</vt:lpstr>
      <vt:lpstr>made up of (phr)</vt:lpstr>
      <vt:lpstr>conduct (v)</vt:lpstr>
      <vt:lpstr>recall (v)</vt:lpstr>
      <vt:lpstr>three-dimensional (adj)</vt:lpstr>
      <vt:lpstr>route (n)</vt:lpstr>
      <vt:lpstr>landmark (n)</vt:lpstr>
      <vt:lpstr>coordination (n)</vt:lpstr>
      <vt:lpstr>intuition (n)</vt:lpstr>
      <vt:lpstr>sense (v/n)</vt:lpstr>
      <vt:lpstr>interpret (v)</vt:lpstr>
      <vt:lpstr>hunter (n)</vt:lpstr>
      <vt:lpstr>superior (adj)</vt:lpstr>
      <vt:lpstr>raise (v)</vt:lpstr>
      <vt:lpstr>tend (v)</vt:lpstr>
      <vt:lpstr>imagine (v)</vt:lpstr>
      <vt:lpstr>collect (v)</vt:lpstr>
      <vt:lpstr>Paragraph 1</vt:lpstr>
      <vt:lpstr>Research reveals…</vt:lpstr>
      <vt:lpstr>Gray matter/White matter</vt:lpstr>
      <vt:lpstr>Gray matter</vt:lpstr>
      <vt:lpstr>White matter</vt:lpstr>
      <vt:lpstr>.</vt:lpstr>
      <vt:lpstr>Structural differences</vt:lpstr>
      <vt:lpstr>Paragraph 2</vt:lpstr>
      <vt:lpstr>The left &amp; right hemispheres</vt:lpstr>
      <vt:lpstr>Functions of the two sides</vt:lpstr>
      <vt:lpstr>Paragraph 3</vt:lpstr>
      <vt:lpstr>What if…?</vt:lpstr>
      <vt:lpstr>Paragraph 4</vt:lpstr>
      <vt:lpstr>Visual memory</vt:lpstr>
      <vt:lpstr>Physical coordination</vt:lpstr>
      <vt:lpstr>Paragraph 5</vt:lpstr>
      <vt:lpstr>Paragraph 6</vt:lpstr>
      <vt:lpstr>Paragraph 7</vt:lpstr>
      <vt:lpstr>Paragraph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MALE AND FEMALE BRAIN</dc:title>
  <dc:creator>Administrator</dc:creator>
  <cp:lastModifiedBy>admin</cp:lastModifiedBy>
  <cp:revision>96</cp:revision>
  <dcterms:created xsi:type="dcterms:W3CDTF">2016-02-24T09:31:15Z</dcterms:created>
  <dcterms:modified xsi:type="dcterms:W3CDTF">2018-03-16T09:00:22Z</dcterms:modified>
</cp:coreProperties>
</file>