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77" r:id="rId11"/>
    <p:sldId id="281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4" r:id="rId22"/>
    <p:sldId id="282" r:id="rId23"/>
    <p:sldId id="275" r:id="rId24"/>
    <p:sldId id="276" r:id="rId25"/>
    <p:sldId id="278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1" r:id="rId36"/>
    <p:sldId id="279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2.03.2018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764705"/>
            <a:ext cx="8784976" cy="1368151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solidFill>
                  <a:srgbClr val="7030A0"/>
                </a:solidFill>
              </a:rPr>
              <a:t>ORAL PRESENTATIONS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5966792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714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Planning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6238"/>
            <a:ext cx="7992888" cy="4525962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965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Outlining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6280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Making an Oral Presentation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Before the Presentation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1. Planning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2. Outlining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3. Using Visual Aids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4. Rehearsing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During the Presentation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1. Delivery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a. Introduction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b. Main Body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c. Conclusion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2. Language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3. Holding attention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After the Presentation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1. Questions and Answers</a:t>
            </a:r>
          </a:p>
          <a:p>
            <a:pPr marL="1051560" lvl="1" indent="-51435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2. Thanking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56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smtClean="0">
                <a:solidFill>
                  <a:srgbClr val="7030A0"/>
                </a:solidFill>
              </a:rPr>
              <a:t>Planning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T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he basic s</a:t>
            </a:r>
            <a:r>
              <a:rPr lang="en-GB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tructure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of a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talk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en-GB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Introduction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B</a:t>
            </a:r>
            <a:r>
              <a:rPr lang="en-GB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ody</a:t>
            </a:r>
            <a:endParaRPr lang="en-GB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Conclusion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Question &amp; Answer session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7445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INTRODUCTION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1682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76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Arousing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Interest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6238"/>
            <a:ext cx="756084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63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tr-TR" altLang="tr-TR" b="1" dirty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tr-TR" altLang="tr-TR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tr-TR" altLang="tr-TR" b="1" dirty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tr-TR" altLang="tr-TR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sl-SI" altLang="tr-TR" sz="4400" b="1" dirty="0" smtClean="0">
                <a:solidFill>
                  <a:srgbClr val="7030A0"/>
                </a:solidFill>
                <a:latin typeface="Times New Roman" pitchFamily="18" charset="0"/>
              </a:rPr>
              <a:t>Possible </a:t>
            </a:r>
            <a:r>
              <a:rPr lang="en-GB" altLang="tr-TR" sz="4400" b="1" dirty="0">
                <a:solidFill>
                  <a:srgbClr val="7030A0"/>
                </a:solidFill>
                <a:latin typeface="Times New Roman" pitchFamily="18" charset="0"/>
              </a:rPr>
              <a:t>Introduction </a:t>
            </a:r>
            <a:r>
              <a:rPr lang="sl-SI" altLang="tr-TR" sz="4400" b="1" dirty="0">
                <a:solidFill>
                  <a:srgbClr val="7030A0"/>
                </a:solidFill>
                <a:latin typeface="Times New Roman" pitchFamily="18" charset="0"/>
              </a:rPr>
              <a:t>S</a:t>
            </a:r>
            <a:r>
              <a:rPr lang="en-GB" altLang="tr-TR" sz="4400" b="1" dirty="0" err="1">
                <a:solidFill>
                  <a:srgbClr val="7030A0"/>
                </a:solidFill>
                <a:latin typeface="Times New Roman" pitchFamily="18" charset="0"/>
              </a:rPr>
              <a:t>cheme</a:t>
            </a:r>
            <a:r>
              <a:rPr lang="en-GB" altLang="tr-TR" sz="4400" b="1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en-GB" altLang="tr-TR" sz="4400" dirty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en-GB" altLang="tr-TR" sz="4400" dirty="0">
                <a:solidFill>
                  <a:srgbClr val="7030A0"/>
                </a:solidFill>
                <a:latin typeface="Times New Roman" pitchFamily="18" charset="0"/>
              </a:rPr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6237"/>
            <a:ext cx="8363272" cy="452628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W</a:t>
            </a:r>
            <a:r>
              <a:rPr lang="en-GB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elcom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e </a:t>
            </a:r>
            <a:r>
              <a:rPr lang="tr-TR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your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r-TR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audience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r-TR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and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 i</a:t>
            </a:r>
            <a:r>
              <a:rPr lang="en-GB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ntroduce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yourself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2.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S</a:t>
            </a:r>
            <a:r>
              <a:rPr lang="en-GB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tate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the purpose of your talk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3. G</a:t>
            </a:r>
            <a:r>
              <a:rPr lang="en-GB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ive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a route map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     	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(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tell them how long 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your 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talk </a:t>
            </a:r>
            <a:r>
              <a:rPr lang="tr-TR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will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 take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) </a:t>
            </a:r>
            <a:endParaRPr lang="en-GB" altLang="tr-TR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4. G</a:t>
            </a:r>
            <a:r>
              <a:rPr lang="en-GB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ive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the rules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	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(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do you allow to be interrupted or 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	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should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your 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audience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keep questions until 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	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the end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?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)</a:t>
            </a:r>
            <a:endParaRPr lang="en-GB" altLang="tr-TR" b="1" dirty="0">
              <a:solidFill>
                <a:srgbClr val="7030A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758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312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Useful</a:t>
            </a:r>
            <a:r>
              <a:rPr lang="tr-TR" b="1" dirty="0" smtClean="0">
                <a:solidFill>
                  <a:srgbClr val="7030A0"/>
                </a:solidFill>
              </a:rPr>
              <a:t> Language </a:t>
            </a:r>
            <a:r>
              <a:rPr lang="tr-TR" b="1" dirty="0" err="1" smtClean="0">
                <a:solidFill>
                  <a:srgbClr val="7030A0"/>
                </a:solidFill>
              </a:rPr>
              <a:t>for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Introduction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Good morning, ladies and gentlemen.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Welcome to my presentation.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It’s very nice to see you all here today.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Can we get started?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Let me say just a few words about my background...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31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What I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want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to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do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this morning is to …..</a:t>
            </a:r>
            <a:endParaRPr lang="sl-SI" altLang="tr-TR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My talk will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take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about </a:t>
            </a:r>
            <a:r>
              <a:rPr lang="tr-TR" altLang="tr-TR" b="1" dirty="0">
                <a:solidFill>
                  <a:srgbClr val="7030A0"/>
                </a:solidFill>
                <a:latin typeface="Times New Roman" pitchFamily="18" charset="0"/>
              </a:rPr>
              <a:t>15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minutes.</a:t>
            </a:r>
            <a:endParaRPr lang="sl-SI" altLang="tr-TR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During my presentation, I’m going to be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focusing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on four main areas.  </a:t>
            </a:r>
            <a:endParaRPr lang="sl-SI" altLang="tr-TR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If you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have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any questions, or comments you’d like to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make,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please do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n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o</a:t>
            </a: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t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hesitate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to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stop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93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Signposting</a:t>
            </a:r>
            <a:r>
              <a:rPr lang="tr-TR" b="1" dirty="0" smtClean="0">
                <a:solidFill>
                  <a:srgbClr val="7030A0"/>
                </a:solidFill>
              </a:rPr>
              <a:t>/</a:t>
            </a:r>
            <a:r>
              <a:rPr lang="tr-TR" b="1" dirty="0" err="1" smtClean="0">
                <a:solidFill>
                  <a:srgbClr val="7030A0"/>
                </a:solidFill>
              </a:rPr>
              <a:t>Signalling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altLang="tr-TR" b="1" dirty="0">
                <a:solidFill>
                  <a:srgbClr val="7030A0"/>
                </a:solidFill>
                <a:latin typeface="Times New Roman" pitchFamily="18" charset="0"/>
              </a:rPr>
              <a:t>G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iv</a:t>
            </a:r>
            <a:r>
              <a:rPr lang="tr-TR" altLang="tr-TR" b="1" dirty="0" err="1" smtClean="0">
                <a:solidFill>
                  <a:srgbClr val="7030A0"/>
                </a:solidFill>
                <a:latin typeface="Times New Roman" pitchFamily="18" charset="0"/>
              </a:rPr>
              <a:t>ing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signals to your audience 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		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to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know where they are and 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Times New Roman" pitchFamily="18" charset="0"/>
              </a:rPr>
              <a:t>	      		      </a:t>
            </a:r>
            <a:r>
              <a:rPr lang="sl-SI" altLang="tr-TR" b="1" dirty="0" smtClean="0">
                <a:solidFill>
                  <a:srgbClr val="7030A0"/>
                </a:solidFill>
                <a:latin typeface="Times New Roman" pitchFamily="18" charset="0"/>
              </a:rPr>
              <a:t>what </a:t>
            </a: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is coming next. 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 fontAlgn="base">
              <a:buNone/>
            </a:pPr>
            <a:endParaRPr lang="tr-TR" altLang="tr-TR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51125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353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03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Signposting</a:t>
            </a:r>
            <a:r>
              <a:rPr lang="tr-TR" b="1" dirty="0" smtClean="0">
                <a:solidFill>
                  <a:srgbClr val="7030A0"/>
                </a:solidFill>
              </a:rPr>
              <a:t> Language </a:t>
            </a:r>
            <a:r>
              <a:rPr lang="tr-TR" b="1" dirty="0" err="1" smtClean="0">
                <a:solidFill>
                  <a:srgbClr val="7030A0"/>
                </a:solidFill>
              </a:rPr>
              <a:t>for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Introduction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fontAlgn="base"/>
            <a:r>
              <a:rPr lang="en-US" b="1" dirty="0" smtClean="0">
                <a:solidFill>
                  <a:srgbClr val="7030A0"/>
                </a:solidFill>
              </a:rPr>
              <a:t>Good </a:t>
            </a:r>
            <a:r>
              <a:rPr lang="en-US" b="1" dirty="0">
                <a:solidFill>
                  <a:srgbClr val="7030A0"/>
                </a:solidFill>
              </a:rPr>
              <a:t>morning, my name is ...</a:t>
            </a:r>
          </a:p>
          <a:p>
            <a:pPr fontAlgn="base"/>
            <a:r>
              <a:rPr lang="en-US" b="1" dirty="0">
                <a:solidFill>
                  <a:srgbClr val="7030A0"/>
                </a:solidFill>
              </a:rPr>
              <a:t>I am going to talk about ...</a:t>
            </a:r>
          </a:p>
          <a:p>
            <a:pPr fontAlgn="base"/>
            <a:r>
              <a:rPr lang="en-US" b="1" dirty="0">
                <a:solidFill>
                  <a:srgbClr val="7030A0"/>
                </a:solidFill>
              </a:rPr>
              <a:t>My presentation is divided into three parts... First, we will look at .... Second</a:t>
            </a:r>
            <a:r>
              <a:rPr lang="en-US" b="1" dirty="0" smtClean="0">
                <a:solidFill>
                  <a:srgbClr val="7030A0"/>
                </a:solidFill>
              </a:rPr>
              <a:t>,... </a:t>
            </a:r>
            <a:endParaRPr lang="en-US" b="1" dirty="0">
              <a:solidFill>
                <a:srgbClr val="7030A0"/>
              </a:solidFill>
            </a:endParaRPr>
          </a:p>
          <a:p>
            <a:pPr fontAlgn="base"/>
            <a:r>
              <a:rPr lang="en-US" b="1" dirty="0">
                <a:solidFill>
                  <a:srgbClr val="7030A0"/>
                </a:solidFill>
              </a:rPr>
              <a:t>The presentation will last for 15 minutes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tr-TR" b="1" dirty="0" smtClean="0">
              <a:solidFill>
                <a:srgbClr val="7030A0"/>
              </a:solidFill>
            </a:endParaRPr>
          </a:p>
          <a:p>
            <a:pPr fontAlgn="base"/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After the presentation, we will have 10 minutes for Q&amp;A.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09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7030A0"/>
                </a:solidFill>
              </a:rPr>
              <a:t>?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8579" y="1674841"/>
            <a:ext cx="7126842" cy="44687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84841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Signposting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for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Main Body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fontAlgn="base"/>
            <a:r>
              <a:rPr lang="en-US" b="1" dirty="0">
                <a:solidFill>
                  <a:srgbClr val="7030A0"/>
                </a:solidFill>
              </a:rPr>
              <a:t>First,... Second,... Third...</a:t>
            </a:r>
          </a:p>
          <a:p>
            <a:pPr fontAlgn="base"/>
            <a:r>
              <a:rPr lang="en-US" b="1" dirty="0">
                <a:solidFill>
                  <a:srgbClr val="7030A0"/>
                </a:solidFill>
              </a:rPr>
              <a:t>Moving to the second point... </a:t>
            </a:r>
          </a:p>
          <a:p>
            <a:pPr fontAlgn="base"/>
            <a:r>
              <a:rPr lang="en-US" b="1" dirty="0">
                <a:solidFill>
                  <a:srgbClr val="7030A0"/>
                </a:solidFill>
              </a:rPr>
              <a:t>An example of this is...</a:t>
            </a:r>
          </a:p>
          <a:p>
            <a:pPr fontAlgn="base"/>
            <a:r>
              <a:rPr lang="en-US" b="1" dirty="0">
                <a:solidFill>
                  <a:srgbClr val="7030A0"/>
                </a:solidFill>
              </a:rPr>
              <a:t>Now let's look at...</a:t>
            </a:r>
          </a:p>
          <a:p>
            <a:pPr fontAlgn="base"/>
            <a:r>
              <a:rPr lang="en-US" b="1" dirty="0">
                <a:solidFill>
                  <a:srgbClr val="7030A0"/>
                </a:solidFill>
              </a:rPr>
              <a:t>When we look at the graph on the slide, we can see that...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983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03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While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Delivering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Presentation: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Take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follwing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into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consideration</a:t>
            </a:r>
            <a:r>
              <a:rPr lang="tr-TR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audience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rapport</a:t>
            </a:r>
            <a:r>
              <a:rPr lang="tr-TR" b="1" dirty="0" smtClean="0">
                <a:solidFill>
                  <a:srgbClr val="7030A0"/>
                </a:solidFill>
              </a:rPr>
              <a:t>: </a:t>
            </a:r>
            <a:r>
              <a:rPr lang="tr-TR" b="1" dirty="0" err="1" smtClean="0">
                <a:solidFill>
                  <a:srgbClr val="7030A0"/>
                </a:solidFill>
              </a:rPr>
              <a:t>agreement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understanding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between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people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eye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contact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a </a:t>
            </a:r>
            <a:r>
              <a:rPr lang="tr-TR" b="1" dirty="0" err="1" smtClean="0">
                <a:solidFill>
                  <a:srgbClr val="7030A0"/>
                </a:solidFill>
              </a:rPr>
              <a:t>comfortable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upright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posture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body </a:t>
            </a:r>
            <a:r>
              <a:rPr lang="tr-TR" b="1" dirty="0" err="1" smtClean="0">
                <a:solidFill>
                  <a:srgbClr val="7030A0"/>
                </a:solidFill>
              </a:rPr>
              <a:t>language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gestures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and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facial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expressions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err="1" smtClean="0">
                <a:solidFill>
                  <a:srgbClr val="7030A0"/>
                </a:solidFill>
              </a:rPr>
              <a:t>audible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voice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6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Conclusion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eaLnBrk="0" hangingPunct="0"/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When you come to the end of your presentation you need to indicate this to the people. </a:t>
            </a:r>
            <a:endParaRPr lang="tr-TR" altLang="tr-TR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0" indent="0" eaLnBrk="0" hangingPunct="0">
              <a:buNone/>
            </a:pPr>
            <a:endParaRPr lang="en-US" altLang="tr-TR" b="1" dirty="0">
              <a:solidFill>
                <a:srgbClr val="7030A0"/>
              </a:solidFill>
              <a:latin typeface="Times New Roman" pitchFamily="18" charset="0"/>
            </a:endParaRPr>
          </a:p>
          <a:p>
            <a:pPr eaLnBrk="0" hangingPunct="0"/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Don’t just end up abruptly without giving a conclusion.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812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03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altLang="tr-TR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Signposting</a:t>
            </a:r>
            <a:r>
              <a:rPr lang="tr-TR" altLang="tr-TR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r-TR" altLang="tr-TR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for</a:t>
            </a:r>
            <a:r>
              <a:rPr lang="tr-TR" altLang="tr-TR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r-TR" altLang="tr-TR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the</a:t>
            </a:r>
            <a:r>
              <a:rPr lang="tr-TR" altLang="tr-TR" sz="4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r-TR" altLang="tr-TR" sz="4800" b="1" dirty="0" err="1" smtClean="0">
                <a:solidFill>
                  <a:srgbClr val="7030A0"/>
                </a:solidFill>
                <a:latin typeface="Times New Roman" pitchFamily="18" charset="0"/>
              </a:rPr>
              <a:t>Closure</a:t>
            </a:r>
            <a:r>
              <a:rPr lang="sl-SI" altLang="tr-TR" sz="4800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sl-SI" altLang="tr-TR" sz="4800" dirty="0">
                <a:solidFill>
                  <a:srgbClr val="0033CC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b="1" dirty="0" smtClean="0">
                <a:solidFill>
                  <a:srgbClr val="7030A0"/>
                </a:solidFill>
                <a:latin typeface="Times New Roman" pitchFamily="18" charset="0"/>
              </a:rPr>
              <a:t>This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brings me to the end of my presentation.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sl-SI" altLang="tr-TR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Let me just run over the key points again…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To sum up briefly…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To conclude …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As we’ve seen…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So, my recommendation is ….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Times New Roman" pitchFamily="18" charset="0"/>
              </a:rPr>
              <a:t> I would welcome any suggestions.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66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  <a:t/>
            </a:r>
            <a:b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</a:br>
            <a: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  <a:t/>
            </a:r>
            <a:b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</a:br>
            <a: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  <a:t/>
            </a:r>
            <a:b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</a:br>
            <a:r>
              <a:rPr lang="tr-TR" altLang="tr-TR" dirty="0">
                <a:solidFill>
                  <a:srgbClr val="0033CC"/>
                </a:solidFill>
                <a:latin typeface="Rockwell" panose="02060603020205020403" pitchFamily="18" charset="0"/>
              </a:rPr>
              <a:t/>
            </a:r>
            <a:br>
              <a:rPr lang="tr-TR" altLang="tr-TR" dirty="0">
                <a:solidFill>
                  <a:srgbClr val="0033CC"/>
                </a:solidFill>
                <a:latin typeface="Rockwell" panose="02060603020205020403" pitchFamily="18" charset="0"/>
              </a:rPr>
            </a:br>
            <a: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  <a:t/>
            </a:r>
            <a:br>
              <a:rPr lang="tr-TR" altLang="tr-TR" dirty="0" smtClean="0">
                <a:solidFill>
                  <a:srgbClr val="0033CC"/>
                </a:solidFill>
                <a:latin typeface="Rockwell" panose="02060603020205020403" pitchFamily="18" charset="0"/>
              </a:rPr>
            </a:br>
            <a:r>
              <a:rPr lang="sl-SI" altLang="tr-TR" sz="36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Thanking </a:t>
            </a:r>
            <a:r>
              <a:rPr lang="sl-SI" altLang="tr-TR" sz="3600" b="1" dirty="0">
                <a:solidFill>
                  <a:srgbClr val="7030A0"/>
                </a:solidFill>
                <a:latin typeface="Rockwell" panose="02060603020205020403" pitchFamily="18" charset="0"/>
              </a:rPr>
              <a:t>the audience &amp; </a:t>
            </a:r>
            <a:r>
              <a:rPr lang="tr-TR" altLang="tr-TR" sz="36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/>
            </a:r>
            <a:br>
              <a:rPr lang="tr-TR" altLang="tr-TR" sz="36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</a:br>
            <a:r>
              <a:rPr lang="sl-SI" altLang="tr-TR" sz="36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Inviting </a:t>
            </a:r>
            <a:r>
              <a:rPr lang="sl-SI" altLang="tr-TR" sz="3600" b="1" dirty="0">
                <a:solidFill>
                  <a:srgbClr val="7030A0"/>
                </a:solidFill>
                <a:latin typeface="Rockwell" panose="02060603020205020403" pitchFamily="18" charset="0"/>
              </a:rPr>
              <a:t>questions</a:t>
            </a:r>
            <a:r>
              <a:rPr lang="sl-SI" altLang="tr-TR" sz="3600" dirty="0">
                <a:latin typeface="Rockwell" panose="02060603020205020403" pitchFamily="18" charset="0"/>
              </a:rPr>
              <a:t/>
            </a:r>
            <a:br>
              <a:rPr lang="sl-SI" altLang="tr-TR" sz="3600" dirty="0">
                <a:latin typeface="Rockwell" panose="02060603020205020403" pitchFamily="18" charset="0"/>
              </a:rPr>
            </a:br>
            <a:endParaRPr lang="en-US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399701"/>
          </a:xfrm>
          <a:solidFill>
            <a:srgbClr val="92D050"/>
          </a:solidFill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Thank </a:t>
            </a:r>
            <a:r>
              <a:rPr lang="en-GB" altLang="tr-TR" b="1" dirty="0">
                <a:solidFill>
                  <a:srgbClr val="7030A0"/>
                </a:solidFill>
                <a:latin typeface="Rockwell" panose="02060603020205020403" pitchFamily="18" charset="0"/>
              </a:rPr>
              <a:t>you for your attention and if you have any questions I’ll be pleased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b="1" dirty="0">
                <a:solidFill>
                  <a:srgbClr val="7030A0"/>
                </a:solidFill>
                <a:latin typeface="Rockwell" panose="02060603020205020403" pitchFamily="18" charset="0"/>
              </a:rPr>
              <a:t>   to answer them</a:t>
            </a:r>
            <a:r>
              <a:rPr lang="en-GB" altLang="tr-TR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tr-TR" altLang="tr-TR" b="1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tr-TR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Rockwell" panose="02060603020205020403" pitchFamily="18" charset="0"/>
              </a:rPr>
              <a:t> I’ll be happy to answer any questions</a:t>
            </a:r>
            <a:r>
              <a:rPr lang="en-GB" altLang="tr-TR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tr-TR" altLang="tr-TR" b="1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GB" altLang="tr-TR" b="1" dirty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tr-TR" b="1" dirty="0">
                <a:solidFill>
                  <a:srgbClr val="7030A0"/>
                </a:solidFill>
                <a:latin typeface="Rockwell" panose="02060603020205020403" pitchFamily="18" charset="0"/>
              </a:rPr>
              <a:t> Are there any questions you’d like to ask?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503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Practice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PRACTICE MAKES PERFECT</a:t>
            </a: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Prepare everything: words, visual aids, timing, equipment.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Rehearse your presentation several times and time it.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it the right length?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Are you completely familiar with all your illustrations? Are they in the right order?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Can you give good comments to your visuals?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 will you answer difficult questions?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you know the room? Are you confident about the equipment?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l-SI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When you have answered all these questions, you will become more </a:t>
            </a:r>
            <a:r>
              <a:rPr lang="sl-SI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confident.</a:t>
            </a:r>
            <a:endParaRPr lang="tr-TR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0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Target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Vocabulary</a:t>
            </a:r>
            <a:r>
              <a:rPr lang="tr-TR" b="1" dirty="0" smtClean="0">
                <a:solidFill>
                  <a:srgbClr val="7030A0"/>
                </a:solidFill>
              </a:rPr>
              <a:t/>
            </a:r>
            <a:br>
              <a:rPr lang="tr-TR" b="1" dirty="0" smtClean="0">
                <a:solidFill>
                  <a:srgbClr val="7030A0"/>
                </a:solidFill>
              </a:rPr>
            </a:br>
            <a:r>
              <a:rPr lang="tr-TR" b="1" dirty="0" err="1" smtClean="0">
                <a:solidFill>
                  <a:srgbClr val="7030A0"/>
                </a:solidFill>
              </a:rPr>
              <a:t>accomplishment</a:t>
            </a:r>
            <a:r>
              <a:rPr lang="tr-TR" b="1" dirty="0" smtClean="0">
                <a:solidFill>
                  <a:srgbClr val="7030A0"/>
                </a:solidFill>
              </a:rPr>
              <a:t> (n)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s</a:t>
            </a:r>
            <a:r>
              <a:rPr lang="tr-TR" b="1" dirty="0" err="1" smtClean="0">
                <a:solidFill>
                  <a:srgbClr val="7030A0"/>
                </a:solidFill>
              </a:rPr>
              <a:t>tg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successfully</a:t>
            </a:r>
            <a:r>
              <a:rPr lang="tr-TR" b="1" dirty="0" smtClean="0">
                <a:solidFill>
                  <a:srgbClr val="7030A0"/>
                </a:solidFill>
              </a:rPr>
              <a:t> done, </a:t>
            </a:r>
            <a:r>
              <a:rPr lang="tr-TR" b="1" dirty="0" err="1" smtClean="0">
                <a:solidFill>
                  <a:srgbClr val="7030A0"/>
                </a:solidFill>
              </a:rPr>
              <a:t>completed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Her family is proud of </a:t>
            </a:r>
            <a:r>
              <a:rPr lang="en-US" sz="2800" b="1" dirty="0" smtClean="0">
                <a:solidFill>
                  <a:srgbClr val="7030A0"/>
                </a:solidFill>
              </a:rPr>
              <a:t>her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academic</a:t>
            </a:r>
            <a:r>
              <a:rPr lang="en-US" sz="2800" b="1" dirty="0">
                <a:solidFill>
                  <a:srgbClr val="7030A0"/>
                </a:solidFill>
              </a:rPr>
              <a:t> </a:t>
            </a:r>
            <a:r>
              <a:rPr lang="en-US" sz="2800" b="1" i="1" u="sng" dirty="0">
                <a:solidFill>
                  <a:srgbClr val="7030A0"/>
                </a:solidFill>
              </a:rPr>
              <a:t>accomplishments</a:t>
            </a:r>
            <a:r>
              <a:rPr lang="en-US" sz="2800" b="1" i="1" dirty="0" smtClean="0">
                <a:solidFill>
                  <a:srgbClr val="7030A0"/>
                </a:solidFill>
              </a:rPr>
              <a:t>.</a:t>
            </a:r>
            <a:endParaRPr lang="tr-TR" sz="28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 an impressive 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800" b="1" i="1" u="sng" dirty="0" smtClean="0">
                <a:solidFill>
                  <a:srgbClr val="7030A0"/>
                </a:solidFill>
              </a:rPr>
              <a:t>accomplishment</a:t>
            </a:r>
            <a:endParaRPr lang="tr-TR" sz="28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i="1" u="sng" dirty="0">
              <a:solidFill>
                <a:srgbClr val="7030A0"/>
              </a:solidFill>
            </a:endParaRPr>
          </a:p>
          <a:p>
            <a:r>
              <a:rPr lang="tr-TR" sz="2800" b="1" i="1" u="sng" dirty="0" err="1" smtClean="0">
                <a:solidFill>
                  <a:srgbClr val="7030A0"/>
                </a:solidFill>
              </a:rPr>
              <a:t>accomplish</a:t>
            </a:r>
            <a:r>
              <a:rPr lang="tr-TR" sz="2800" b="1" i="1" u="sng" dirty="0" smtClean="0">
                <a:solidFill>
                  <a:srgbClr val="7030A0"/>
                </a:solidFill>
              </a:rPr>
              <a:t> (v)</a:t>
            </a:r>
            <a:endParaRPr lang="en-US" sz="2800" b="1" u="sng" dirty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44827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7264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on </a:t>
            </a:r>
            <a:r>
              <a:rPr lang="tr-TR" b="1" dirty="0" err="1" smtClean="0">
                <a:solidFill>
                  <a:srgbClr val="7030A0"/>
                </a:solidFill>
              </a:rPr>
              <a:t>behalf</a:t>
            </a:r>
            <a:r>
              <a:rPr lang="tr-TR" b="1" dirty="0" smtClean="0">
                <a:solidFill>
                  <a:srgbClr val="7030A0"/>
                </a:solidFill>
              </a:rPr>
              <a:t> of (</a:t>
            </a:r>
            <a:r>
              <a:rPr lang="tr-TR" b="1" dirty="0" err="1" smtClean="0">
                <a:solidFill>
                  <a:srgbClr val="7030A0"/>
                </a:solidFill>
              </a:rPr>
              <a:t>adv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rgbClr val="7030A0"/>
                </a:solidFill>
              </a:rPr>
              <a:t>As a </a:t>
            </a:r>
            <a:r>
              <a:rPr lang="tr-TR" b="1" dirty="0" err="1" smtClean="0">
                <a:solidFill>
                  <a:srgbClr val="7030A0"/>
                </a:solidFill>
              </a:rPr>
              <a:t>representative</a:t>
            </a:r>
            <a:r>
              <a:rPr lang="tr-TR" b="1" dirty="0" smtClean="0">
                <a:solidFill>
                  <a:srgbClr val="7030A0"/>
                </a:solidFill>
              </a:rPr>
              <a:t> of </a:t>
            </a:r>
            <a:r>
              <a:rPr lang="tr-TR" b="1" dirty="0" err="1" smtClean="0">
                <a:solidFill>
                  <a:srgbClr val="7030A0"/>
                </a:solidFill>
              </a:rPr>
              <a:t>someone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on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side</a:t>
            </a:r>
            <a:r>
              <a:rPr lang="tr-TR" b="1" dirty="0" smtClean="0">
                <a:solidFill>
                  <a:srgbClr val="7030A0"/>
                </a:solidFill>
              </a:rPr>
              <a:t> of, in </a:t>
            </a:r>
            <a:r>
              <a:rPr lang="tr-TR" b="1" dirty="0" err="1" smtClean="0">
                <a:solidFill>
                  <a:srgbClr val="7030A0"/>
                </a:solidFill>
              </a:rPr>
              <a:t>support</a:t>
            </a:r>
            <a:r>
              <a:rPr lang="tr-TR" b="1" dirty="0" smtClean="0">
                <a:solidFill>
                  <a:srgbClr val="7030A0"/>
                </a:solidFill>
              </a:rPr>
              <a:t> of</a:t>
            </a:r>
          </a:p>
          <a:p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The teacher accepted the award </a:t>
            </a:r>
            <a:r>
              <a:rPr lang="en-US" b="1" i="1" u="sng" dirty="0">
                <a:solidFill>
                  <a:srgbClr val="7030A0"/>
                </a:solidFill>
              </a:rPr>
              <a:t>on behalf of</a:t>
            </a:r>
            <a:r>
              <a:rPr lang="en-US" b="1" i="1" dirty="0">
                <a:solidFill>
                  <a:srgbClr val="7030A0"/>
                </a:solidFill>
              </a:rPr>
              <a:t> the whole class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tr-TR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37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overview</a:t>
            </a:r>
            <a:r>
              <a:rPr lang="tr-TR" b="1" dirty="0" smtClean="0">
                <a:solidFill>
                  <a:srgbClr val="7030A0"/>
                </a:solidFill>
              </a:rPr>
              <a:t> (n)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(n) a general </a:t>
            </a:r>
            <a:r>
              <a:rPr lang="tr-TR" sz="2800" b="1" dirty="0" err="1" smtClean="0">
                <a:solidFill>
                  <a:srgbClr val="7030A0"/>
                </a:solidFill>
              </a:rPr>
              <a:t>survey</a:t>
            </a:r>
            <a:r>
              <a:rPr lang="tr-TR" sz="2800" b="1" dirty="0" smtClean="0">
                <a:solidFill>
                  <a:srgbClr val="7030A0"/>
                </a:solidFill>
              </a:rPr>
              <a:t>, </a:t>
            </a:r>
          </a:p>
          <a:p>
            <a:pPr marL="0" indent="0">
              <a:buNone/>
            </a:pPr>
            <a:r>
              <a:rPr lang="tr-TR" sz="2800" b="1" dirty="0" err="1" smtClean="0">
                <a:solidFill>
                  <a:srgbClr val="7030A0"/>
                </a:solidFill>
              </a:rPr>
              <a:t>summary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I </a:t>
            </a:r>
            <a:r>
              <a:rPr lang="en-US" sz="2800" b="1" dirty="0">
                <a:solidFill>
                  <a:srgbClr val="7030A0"/>
                </a:solidFill>
              </a:rPr>
              <a:t>was asked to give an </a:t>
            </a:r>
            <a:r>
              <a:rPr lang="en-US" sz="2800" b="1" i="1" dirty="0">
                <a:solidFill>
                  <a:srgbClr val="7030A0"/>
                </a:solidFill>
              </a:rPr>
              <a:t>overview</a:t>
            </a:r>
            <a:r>
              <a:rPr lang="en-US" sz="2800" b="1" dirty="0">
                <a:solidFill>
                  <a:srgbClr val="7030A0"/>
                </a:solidFill>
              </a:rPr>
              <a:t> of the company's sales figures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In business, you take an overview of a problem and then think of the best solutions.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72816"/>
            <a:ext cx="38884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93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hesitate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rgbClr val="7030A0"/>
                </a:solidFill>
              </a:rPr>
              <a:t>be </a:t>
            </a:r>
            <a:r>
              <a:rPr lang="tr-TR" b="1" dirty="0" err="1" smtClean="0">
                <a:solidFill>
                  <a:srgbClr val="7030A0"/>
                </a:solidFill>
              </a:rPr>
              <a:t>uncertain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doubt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wait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pause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Don’t </a:t>
            </a:r>
            <a:r>
              <a:rPr lang="en-US" b="1" dirty="0">
                <a:solidFill>
                  <a:srgbClr val="7030A0"/>
                </a:solidFill>
              </a:rPr>
              <a:t>hesitate to contact me if you need any more information.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7"/>
            <a:ext cx="40324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19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187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First </a:t>
            </a:r>
            <a:r>
              <a:rPr lang="tr-TR" b="1" dirty="0" err="1" smtClean="0">
                <a:solidFill>
                  <a:srgbClr val="7030A0"/>
                </a:solidFill>
              </a:rPr>
              <a:t>Impression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6360"/>
            <a:ext cx="8229600" cy="400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5109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>
                <a:solidFill>
                  <a:srgbClr val="7030A0"/>
                </a:solidFill>
              </a:rPr>
              <a:t>i</a:t>
            </a:r>
            <a:r>
              <a:rPr lang="tr-TR" b="1" dirty="0" err="1" smtClean="0">
                <a:solidFill>
                  <a:srgbClr val="7030A0"/>
                </a:solidFill>
              </a:rPr>
              <a:t>nterrupt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tr-TR" sz="2800" b="1" dirty="0" err="1">
                <a:solidFill>
                  <a:srgbClr val="7030A0"/>
                </a:solidFill>
              </a:rPr>
              <a:t>c</a:t>
            </a:r>
            <a:r>
              <a:rPr lang="tr-TR" sz="2800" b="1" dirty="0" err="1" smtClean="0">
                <a:solidFill>
                  <a:srgbClr val="7030A0"/>
                </a:solidFill>
              </a:rPr>
              <a:t>ut</a:t>
            </a:r>
            <a:r>
              <a:rPr lang="tr-TR" sz="28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sz="2800" b="1" dirty="0" smtClean="0">
                <a:solidFill>
                  <a:srgbClr val="7030A0"/>
                </a:solidFill>
              </a:rPr>
              <a:t>break, </a:t>
            </a: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disturb</a:t>
            </a:r>
            <a:r>
              <a:rPr lang="tr-TR" sz="28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interfere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Sorry to interrupt, but I need to ask you to come </a:t>
            </a:r>
            <a:r>
              <a:rPr lang="en-US" sz="2800" b="1" dirty="0" smtClean="0">
                <a:solidFill>
                  <a:srgbClr val="7030A0"/>
                </a:solidFill>
              </a:rPr>
              <a:t>downstairs.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My studies were interrupted by the war.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52565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2057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consistent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adj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tr-TR" sz="2800" b="1" dirty="0" err="1" smtClean="0">
                <a:solidFill>
                  <a:srgbClr val="7030A0"/>
                </a:solidFill>
              </a:rPr>
              <a:t>compatible</a:t>
            </a:r>
            <a:r>
              <a:rPr lang="tr-TR" sz="2800" b="1" dirty="0" smtClean="0">
                <a:solidFill>
                  <a:srgbClr val="7030A0"/>
                </a:solidFill>
              </a:rPr>
              <a:t>, 	</a:t>
            </a: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logical</a:t>
            </a:r>
            <a:r>
              <a:rPr lang="tr-TR" sz="28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agreeing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The results are consistent with earlier research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The Company's </a:t>
            </a:r>
            <a:r>
              <a:rPr lang="tr-TR" sz="2800" b="1" dirty="0" err="1" smtClean="0">
                <a:solidFill>
                  <a:srgbClr val="7030A0"/>
                </a:solidFill>
              </a:rPr>
              <a:t>accounting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policies</a:t>
            </a:r>
            <a:r>
              <a:rPr lang="en-US" sz="2800" b="1" dirty="0">
                <a:solidFill>
                  <a:srgbClr val="7030A0"/>
                </a:solidFill>
              </a:rPr>
              <a:t> are consistent with </a:t>
            </a:r>
            <a:r>
              <a:rPr lang="tr-TR" sz="2800" b="1" dirty="0" err="1" smtClean="0">
                <a:solidFill>
                  <a:srgbClr val="7030A0"/>
                </a:solidFill>
              </a:rPr>
              <a:t>previous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years.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 smtClean="0">
              <a:solidFill>
                <a:srgbClr val="7030A0"/>
              </a:solidFill>
            </a:endParaRP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consistently</a:t>
            </a:r>
            <a:r>
              <a:rPr lang="tr-TR" sz="2800" b="1" dirty="0" smtClean="0">
                <a:solidFill>
                  <a:srgbClr val="7030A0"/>
                </a:solidFill>
              </a:rPr>
              <a:t> (</a:t>
            </a:r>
            <a:r>
              <a:rPr lang="tr-TR" sz="2800" b="1" dirty="0" err="1" smtClean="0">
                <a:solidFill>
                  <a:srgbClr val="7030A0"/>
                </a:solidFill>
              </a:rPr>
              <a:t>adv</a:t>
            </a:r>
            <a:r>
              <a:rPr lang="tr-TR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42484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8260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elaborate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make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stg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more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detailed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explain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clarify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This </a:t>
            </a:r>
            <a:r>
              <a:rPr lang="tr-TR" sz="2800" b="1" dirty="0" err="1" smtClean="0">
                <a:solidFill>
                  <a:srgbClr val="7030A0"/>
                </a:solidFill>
              </a:rPr>
              <a:t>argument</a:t>
            </a:r>
            <a:r>
              <a:rPr lang="en-US" sz="2800" b="1" dirty="0">
                <a:solidFill>
                  <a:srgbClr val="7030A0"/>
                </a:solidFill>
              </a:rPr>
              <a:t> will be elaborated more fully in the next chapter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What exactly do you mean by </a:t>
            </a:r>
            <a:r>
              <a:rPr lang="en-US" sz="2800" b="1" dirty="0" smtClean="0">
                <a:solidFill>
                  <a:srgbClr val="7030A0"/>
                </a:solidFill>
              </a:rPr>
              <a:t>«</a:t>
            </a:r>
            <a:r>
              <a:rPr lang="tr-TR" sz="2800" b="1" dirty="0" err="1" smtClean="0">
                <a:solidFill>
                  <a:srgbClr val="7030A0"/>
                </a:solidFill>
              </a:rPr>
              <a:t>traditional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education</a:t>
            </a:r>
            <a:r>
              <a:rPr lang="en-US" sz="2800" b="1" dirty="0" smtClean="0">
                <a:solidFill>
                  <a:srgbClr val="7030A0"/>
                </a:solidFill>
              </a:rPr>
              <a:t>"? </a:t>
            </a:r>
            <a:r>
              <a:rPr lang="en-US" sz="2800" b="1" dirty="0">
                <a:solidFill>
                  <a:srgbClr val="7030A0"/>
                </a:solidFill>
              </a:rPr>
              <a:t>Would you care to elaborate?</a:t>
            </a:r>
          </a:p>
        </p:txBody>
      </p:sp>
    </p:spTree>
    <p:extLst>
      <p:ext uri="{BB962C8B-B14F-4D97-AF65-F5344CB8AC3E}">
        <p14:creationId xmlns:p14="http://schemas.microsoft.com/office/powerpoint/2010/main" xmlns="" val="2596874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audible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adj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7030A0"/>
                </a:solidFill>
              </a:rPr>
              <a:t>l</a:t>
            </a:r>
            <a:r>
              <a:rPr lang="tr-TR" b="1" dirty="0" err="1" smtClean="0">
                <a:solidFill>
                  <a:srgbClr val="7030A0"/>
                </a:solidFill>
              </a:rPr>
              <a:t>oud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distinct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easily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heard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His </a:t>
            </a:r>
            <a:r>
              <a:rPr lang="en-US" b="1" dirty="0">
                <a:solidFill>
                  <a:srgbClr val="7030A0"/>
                </a:solidFill>
              </a:rPr>
              <a:t>voice was barely audible above the </a:t>
            </a:r>
            <a:r>
              <a:rPr lang="tr-TR" b="1" dirty="0" err="1" smtClean="0">
                <a:solidFill>
                  <a:srgbClr val="7030A0"/>
                </a:solidFill>
              </a:rPr>
              <a:t>noise</a:t>
            </a:r>
            <a:r>
              <a:rPr lang="en-US" b="1" dirty="0">
                <a:solidFill>
                  <a:srgbClr val="7030A0"/>
                </a:solidFill>
              </a:rPr>
              <a:t> of the </a:t>
            </a:r>
            <a:r>
              <a:rPr lang="tr-TR" b="1" dirty="0" err="1" smtClean="0">
                <a:solidFill>
                  <a:srgbClr val="7030A0"/>
                </a:solidFill>
              </a:rPr>
              <a:t>generator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7"/>
            <a:ext cx="46085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1878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clarify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rgbClr val="7030A0"/>
                </a:solidFill>
              </a:rPr>
              <a:t>make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stg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clearer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and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7030A0"/>
                </a:solidFill>
              </a:rPr>
              <a:t>   </a:t>
            </a:r>
            <a:r>
              <a:rPr lang="tr-TR" sz="2800" b="1" dirty="0" err="1" smtClean="0">
                <a:solidFill>
                  <a:srgbClr val="7030A0"/>
                </a:solidFill>
              </a:rPr>
              <a:t>easier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to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understand</a:t>
            </a:r>
            <a:r>
              <a:rPr lang="tr-TR" sz="2800" b="1" dirty="0" smtClean="0">
                <a:solidFill>
                  <a:srgbClr val="7030A0"/>
                </a:solidFill>
              </a:rPr>
              <a:t>  </a:t>
            </a:r>
          </a:p>
          <a:p>
            <a:pPr marL="0" indent="0"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Could you clarify one or two points for me?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The report aims to clarify how these conclusions were reached.</a:t>
            </a:r>
          </a:p>
        </p:txBody>
      </p:sp>
    </p:spTree>
    <p:extLst>
      <p:ext uri="{BB962C8B-B14F-4D97-AF65-F5344CB8AC3E}">
        <p14:creationId xmlns:p14="http://schemas.microsoft.com/office/powerpoint/2010/main" xmlns="" val="936555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draw</a:t>
            </a:r>
            <a:r>
              <a:rPr lang="tr-TR" b="1" dirty="0" smtClean="0">
                <a:solidFill>
                  <a:srgbClr val="7030A0"/>
                </a:solidFill>
              </a:rPr>
              <a:t> a </a:t>
            </a:r>
            <a:r>
              <a:rPr lang="tr-TR" b="1" dirty="0" err="1" smtClean="0">
                <a:solidFill>
                  <a:srgbClr val="7030A0"/>
                </a:solidFill>
              </a:rPr>
              <a:t>conclusion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tr-TR" sz="2800" b="1" dirty="0" err="1" smtClean="0">
                <a:solidFill>
                  <a:srgbClr val="7030A0"/>
                </a:solidFill>
              </a:rPr>
              <a:t>conclude</a:t>
            </a:r>
            <a:r>
              <a:rPr lang="tr-TR" sz="2800" b="1" dirty="0" smtClean="0">
                <a:solidFill>
                  <a:srgbClr val="7030A0"/>
                </a:solidFill>
              </a:rPr>
              <a:t>               </a:t>
            </a: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decide</a:t>
            </a:r>
            <a:r>
              <a:rPr lang="tr-TR" sz="28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settle</a:t>
            </a:r>
            <a:r>
              <a:rPr lang="tr-TR" sz="2800" b="1" dirty="0" smtClean="0">
                <a:solidFill>
                  <a:srgbClr val="7030A0"/>
                </a:solidFill>
              </a:rPr>
              <a:t> an </a:t>
            </a:r>
            <a:r>
              <a:rPr lang="tr-TR" sz="2800" b="1" dirty="0" err="1" smtClean="0">
                <a:solidFill>
                  <a:srgbClr val="7030A0"/>
                </a:solidFill>
              </a:rPr>
              <a:t>issue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It </a:t>
            </a:r>
            <a:r>
              <a:rPr lang="en-US" sz="2800" b="1" dirty="0">
                <a:solidFill>
                  <a:srgbClr val="7030A0"/>
                </a:solidFill>
              </a:rPr>
              <a:t>would be unwise </a:t>
            </a:r>
            <a:r>
              <a:rPr lang="en-US" sz="2800" b="1" u="sng" dirty="0">
                <a:solidFill>
                  <a:srgbClr val="7030A0"/>
                </a:solidFill>
              </a:rPr>
              <a:t>to draw</a:t>
            </a:r>
            <a:r>
              <a:rPr lang="en-US" sz="2800" b="1" dirty="0">
                <a:solidFill>
                  <a:srgbClr val="7030A0"/>
                </a:solidFill>
              </a:rPr>
              <a:t> firm </a:t>
            </a:r>
            <a:r>
              <a:rPr lang="en-US" sz="2800" b="1" u="sng" dirty="0">
                <a:solidFill>
                  <a:srgbClr val="7030A0"/>
                </a:solidFill>
              </a:rPr>
              <a:t>conclusions</a:t>
            </a:r>
            <a:r>
              <a:rPr lang="en-US" sz="2800" b="1" dirty="0">
                <a:solidFill>
                  <a:srgbClr val="7030A0"/>
                </a:solidFill>
              </a:rPr>
              <a:t> from the results of a single survey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sz="2800" b="1" dirty="0">
              <a:solidFill>
                <a:srgbClr val="7030A0"/>
              </a:solidFill>
            </a:endParaRP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reach</a:t>
            </a:r>
            <a:r>
              <a:rPr lang="tr-TR" sz="2800" b="1" dirty="0" smtClean="0">
                <a:solidFill>
                  <a:srgbClr val="7030A0"/>
                </a:solidFill>
              </a:rPr>
              <a:t> a </a:t>
            </a:r>
            <a:r>
              <a:rPr lang="tr-TR" sz="2800" b="1" dirty="0" err="1" smtClean="0">
                <a:solidFill>
                  <a:srgbClr val="7030A0"/>
                </a:solidFill>
              </a:rPr>
              <a:t>conclusion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r>
              <a:rPr lang="tr-TR" sz="2800" b="1" dirty="0" err="1" smtClean="0">
                <a:solidFill>
                  <a:srgbClr val="7030A0"/>
                </a:solidFill>
              </a:rPr>
              <a:t>come</a:t>
            </a:r>
            <a:r>
              <a:rPr lang="tr-TR" sz="2800" b="1" dirty="0" smtClean="0">
                <a:solidFill>
                  <a:srgbClr val="7030A0"/>
                </a:solidFill>
              </a:rPr>
              <a:t> </a:t>
            </a:r>
            <a:r>
              <a:rPr lang="tr-TR" sz="2800" b="1" dirty="0" err="1" smtClean="0">
                <a:solidFill>
                  <a:srgbClr val="7030A0"/>
                </a:solidFill>
              </a:rPr>
              <a:t>to</a:t>
            </a:r>
            <a:r>
              <a:rPr lang="tr-TR" sz="2800" b="1" dirty="0" smtClean="0">
                <a:solidFill>
                  <a:srgbClr val="7030A0"/>
                </a:solidFill>
              </a:rPr>
              <a:t> a </a:t>
            </a:r>
            <a:r>
              <a:rPr lang="tr-TR" sz="2800" b="1" dirty="0" err="1" smtClean="0">
                <a:solidFill>
                  <a:srgbClr val="7030A0"/>
                </a:solidFill>
              </a:rPr>
              <a:t>conclusion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48245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9591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773"/>
          </a:xfrm>
          <a:solidFill>
            <a:srgbClr val="92D050"/>
          </a:solidFill>
        </p:spPr>
        <p:txBody>
          <a:bodyPr/>
          <a:lstStyle/>
          <a:p>
            <a:pPr marL="448056" lvl="0" indent="-384048" algn="ctr">
              <a:spcBef>
                <a:spcPct val="20000"/>
              </a:spcBef>
              <a:buClr>
                <a:srgbClr val="FF388C"/>
              </a:buClr>
              <a:buSzPct val="80000"/>
              <a:buNone/>
            </a:pPr>
            <a:endParaRPr lang="tr-TR" sz="5400" b="1" dirty="0" smtClean="0">
              <a:solidFill>
                <a:srgbClr val="7030A0"/>
              </a:solidFill>
              <a:latin typeface="Bradley Hand ITC" pitchFamily="66" charset="0"/>
            </a:endParaRPr>
          </a:p>
          <a:p>
            <a:pPr marL="448056" lvl="0" indent="-384048" algn="ctr">
              <a:spcBef>
                <a:spcPct val="20000"/>
              </a:spcBef>
              <a:buClr>
                <a:srgbClr val="FF388C"/>
              </a:buClr>
              <a:buSzPct val="80000"/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Bradley Hand ITC" pitchFamily="66" charset="0"/>
              </a:rPr>
              <a:t>THANK </a:t>
            </a:r>
            <a:r>
              <a:rPr lang="en-US" sz="5400" b="1" dirty="0">
                <a:solidFill>
                  <a:srgbClr val="7030A0"/>
                </a:solidFill>
                <a:latin typeface="Bradley Hand ITC" pitchFamily="66" charset="0"/>
              </a:rPr>
              <a:t>YOU </a:t>
            </a:r>
          </a:p>
          <a:p>
            <a:pPr marL="448056" lvl="0" indent="-384048" algn="ctr">
              <a:spcBef>
                <a:spcPct val="20000"/>
              </a:spcBef>
              <a:buClr>
                <a:srgbClr val="FF388C"/>
              </a:buClr>
              <a:buSzPct val="80000"/>
              <a:buNone/>
            </a:pPr>
            <a:r>
              <a:rPr lang="en-US" sz="5400" b="1" dirty="0">
                <a:solidFill>
                  <a:srgbClr val="7030A0"/>
                </a:solidFill>
                <a:latin typeface="Bradley Hand ITC" pitchFamily="66" charset="0"/>
              </a:rPr>
              <a:t>FOR LISTENING   </a:t>
            </a:r>
            <a:r>
              <a:rPr lang="en-US" sz="5400" b="1" dirty="0">
                <a:solidFill>
                  <a:srgbClr val="7030A0"/>
                </a:solidFill>
                <a:latin typeface="Bradley Hand ITC" pitchFamily="66" charset="0"/>
                <a:sym typeface="Wingdings" pitchFamily="2" charset="2"/>
              </a:rPr>
              <a:t>:--)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53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Using </a:t>
            </a:r>
            <a:r>
              <a:rPr lang="tr-TR" b="1" dirty="0" err="1" smtClean="0">
                <a:solidFill>
                  <a:srgbClr val="7030A0"/>
                </a:solidFill>
              </a:rPr>
              <a:t>Visuals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42" y="2132856"/>
            <a:ext cx="7523116" cy="351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455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560840" cy="50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391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KISS </a:t>
            </a:r>
            <a:r>
              <a:rPr lang="tr-TR" b="1" dirty="0" err="1" smtClean="0">
                <a:solidFill>
                  <a:srgbClr val="7030A0"/>
                </a:solidFill>
              </a:rPr>
              <a:t>Principle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912768" cy="26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054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Steps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to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follow</a:t>
            </a:r>
            <a:r>
              <a:rPr lang="tr-TR" b="1" dirty="0" smtClean="0">
                <a:solidFill>
                  <a:srgbClr val="7030A0"/>
                </a:solidFill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6238"/>
            <a:ext cx="784887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016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BEFORE THE PRESENTATION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None/>
            </a:pPr>
            <a:r>
              <a:rPr lang="en-US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Planning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None/>
            </a:pP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Think about 3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questions: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WHY?--- Objectives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(What is your aim?  to inform, to persuade or to entertain?)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  <a:buNone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WHO? --- Audience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(Who is going to listen to you? Your friends, your boss, your customers?)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WHAT? ---Content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(What are you going to talk about?)</a:t>
            </a:r>
          </a:p>
        </p:txBody>
      </p:sp>
    </p:spTree>
    <p:extLst>
      <p:ext uri="{BB962C8B-B14F-4D97-AF65-F5344CB8AC3E}">
        <p14:creationId xmlns:p14="http://schemas.microsoft.com/office/powerpoint/2010/main" xmlns="" val="411774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7030A0"/>
                </a:solidFill>
              </a:rPr>
              <a:t>Rehearsing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rgbClr val="7030A0"/>
                </a:solidFill>
              </a:rPr>
              <a:t>Talk in front of a friend/family member 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Become more familiar with what you want to </a:t>
            </a:r>
            <a:r>
              <a:rPr lang="en-US" sz="2800" b="1" dirty="0" smtClean="0">
                <a:solidFill>
                  <a:srgbClr val="7030A0"/>
                </a:solidFill>
              </a:rPr>
              <a:t>say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Do not use words you do not understand! 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Identify your </a:t>
            </a:r>
            <a:r>
              <a:rPr lang="en-US" sz="2800" b="1" dirty="0" smtClean="0">
                <a:solidFill>
                  <a:srgbClr val="7030A0"/>
                </a:solidFill>
              </a:rPr>
              <a:t>weaknesses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Check your timing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03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249</TotalTime>
  <Words>808</Words>
  <Application>Microsoft Office PowerPoint</Application>
  <PresentationFormat>Ekran Gösterisi (4:3)</PresentationFormat>
  <Paragraphs>219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Döküm</vt:lpstr>
      <vt:lpstr>ORAL PRESENTATIONS</vt:lpstr>
      <vt:lpstr>?</vt:lpstr>
      <vt:lpstr>First Impression</vt:lpstr>
      <vt:lpstr>Using Visuals</vt:lpstr>
      <vt:lpstr>.</vt:lpstr>
      <vt:lpstr>KISS Principle</vt:lpstr>
      <vt:lpstr>Steps to follow:</vt:lpstr>
      <vt:lpstr>BEFORE THE PRESENTATION</vt:lpstr>
      <vt:lpstr>Rehearsing</vt:lpstr>
      <vt:lpstr>Planning</vt:lpstr>
      <vt:lpstr>Outlining</vt:lpstr>
      <vt:lpstr>Planning</vt:lpstr>
      <vt:lpstr>INTRODUCTION</vt:lpstr>
      <vt:lpstr>Arousing Interest</vt:lpstr>
      <vt:lpstr>      Possible Introduction Scheme: </vt:lpstr>
      <vt:lpstr>Useful Language for the Introduction</vt:lpstr>
      <vt:lpstr>.</vt:lpstr>
      <vt:lpstr>Signposting/Signalling</vt:lpstr>
      <vt:lpstr>Signposting Language for the Introduction</vt:lpstr>
      <vt:lpstr>Signposting for the Main Body</vt:lpstr>
      <vt:lpstr>While Delivering the Presentation:</vt:lpstr>
      <vt:lpstr>Conclusion</vt:lpstr>
      <vt:lpstr>Signposting for the Closure </vt:lpstr>
      <vt:lpstr>     Thanking the audience &amp;  Inviting questions </vt:lpstr>
      <vt:lpstr>Practice</vt:lpstr>
      <vt:lpstr>Target Vocabulary accomplishment (n)</vt:lpstr>
      <vt:lpstr>on behalf of (adv)</vt:lpstr>
      <vt:lpstr>overview (n)</vt:lpstr>
      <vt:lpstr>hesitate (v)</vt:lpstr>
      <vt:lpstr>interrupt (v)</vt:lpstr>
      <vt:lpstr>consistent (adj)</vt:lpstr>
      <vt:lpstr>elaborate (v)</vt:lpstr>
      <vt:lpstr>audible (adj)</vt:lpstr>
      <vt:lpstr>clarify (v)</vt:lpstr>
      <vt:lpstr>draw a conclusion (v)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PRESENTATIONS</dc:title>
  <dc:creator>Administrator</dc:creator>
  <cp:lastModifiedBy>admin</cp:lastModifiedBy>
  <cp:revision>40</cp:revision>
  <dcterms:created xsi:type="dcterms:W3CDTF">2018-02-27T12:18:20Z</dcterms:created>
  <dcterms:modified xsi:type="dcterms:W3CDTF">2018-03-02T10:05:56Z</dcterms:modified>
</cp:coreProperties>
</file>