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70" r:id="rId5"/>
    <p:sldId id="266" r:id="rId6"/>
    <p:sldId id="267" r:id="rId7"/>
    <p:sldId id="268" r:id="rId8"/>
    <p:sldId id="281" r:id="rId9"/>
    <p:sldId id="285" r:id="rId10"/>
    <p:sldId id="282" r:id="rId11"/>
    <p:sldId id="283" r:id="rId12"/>
    <p:sldId id="279" r:id="rId13"/>
    <p:sldId id="278" r:id="rId14"/>
    <p:sldId id="269" r:id="rId15"/>
    <p:sldId id="286" r:id="rId16"/>
    <p:sldId id="271" r:id="rId17"/>
    <p:sldId id="273" r:id="rId18"/>
    <p:sldId id="274" r:id="rId19"/>
    <p:sldId id="287" r:id="rId20"/>
    <p:sldId id="288" r:id="rId21"/>
    <p:sldId id="275" r:id="rId22"/>
    <p:sldId id="284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1" r:id="rId3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kizkenar Üçgen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23720DD-5B6D-40BF-8493-A6B52D484E6B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 Üçgen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İkizkenar Üçgen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Düz Bağlayıcı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23720DD-5B6D-40BF-8493-A6B52D484E6B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23720DD-5B6D-40BF-8493-A6B52D484E6B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 Üçgen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1" y="260648"/>
            <a:ext cx="7846639" cy="18002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en-US" b="1" dirty="0">
                <a:solidFill>
                  <a:srgbClr val="7030A0"/>
                </a:solidFill>
              </a:rPr>
              <a:t/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		</a:t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4000" b="1" dirty="0" smtClean="0">
                <a:solidFill>
                  <a:srgbClr val="7030A0"/>
                </a:solidFill>
              </a:rPr>
              <a:t>WRITING A COVER LETTER</a:t>
            </a:r>
            <a:br>
              <a:rPr lang="tr-TR" sz="4000" b="1" dirty="0" smtClean="0">
                <a:solidFill>
                  <a:srgbClr val="7030A0"/>
                </a:solidFill>
              </a:rPr>
            </a:b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7776864" cy="4248472"/>
          </a:xfrm>
          <a:solidFill>
            <a:srgbClr val="92D050"/>
          </a:solidFill>
        </p:spPr>
        <p:txBody>
          <a:bodyPr/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		</a:t>
            </a:r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132856"/>
            <a:ext cx="7848872" cy="4320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132856"/>
            <a:ext cx="7848871" cy="4320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1760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b="1" dirty="0" err="1" smtClean="0"/>
              <a:t>Introduction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My name is … and I am interested in your current </a:t>
            </a:r>
            <a:r>
              <a:rPr lang="en-US" b="1" u="sng" dirty="0">
                <a:solidFill>
                  <a:srgbClr val="7030A0"/>
                </a:solidFill>
              </a:rPr>
              <a:t>vacancy</a:t>
            </a:r>
            <a:r>
              <a:rPr lang="en-US" b="1" dirty="0">
                <a:solidFill>
                  <a:srgbClr val="7030A0"/>
                </a:solidFill>
              </a:rPr>
              <a:t> for a Microbiologist which I saw advertised today on the Dayjob.com website. </a:t>
            </a:r>
          </a:p>
          <a:p>
            <a:r>
              <a:rPr lang="en-US" b="1" u="sng" dirty="0">
                <a:solidFill>
                  <a:srgbClr val="7030A0"/>
                </a:solidFill>
              </a:rPr>
              <a:t>I am an intellectually curious and passionate individual</a:t>
            </a:r>
            <a:r>
              <a:rPr lang="en-US" b="1" dirty="0">
                <a:solidFill>
                  <a:srgbClr val="7030A0"/>
                </a:solidFill>
              </a:rPr>
              <a:t> who sets myself high standards and </a:t>
            </a:r>
            <a:r>
              <a:rPr lang="en-US" b="1" u="sng" dirty="0">
                <a:solidFill>
                  <a:srgbClr val="7030A0"/>
                </a:solidFill>
              </a:rPr>
              <a:t>who has a proven track in</a:t>
            </a:r>
            <a:r>
              <a:rPr lang="en-US" b="1" dirty="0">
                <a:solidFill>
                  <a:srgbClr val="7030A0"/>
                </a:solidFill>
              </a:rPr>
              <a:t> research project management to agreed deadlines, budgets and quality standards.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841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b="1" dirty="0" err="1" smtClean="0"/>
              <a:t>Introduction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 marL="64008" indent="0">
              <a:buNone/>
            </a:pPr>
            <a:r>
              <a:rPr lang="en-US" b="1" dirty="0">
                <a:solidFill>
                  <a:srgbClr val="7030A0"/>
                </a:solidFill>
              </a:rPr>
              <a:t>Dear </a:t>
            </a:r>
            <a:r>
              <a:rPr lang="en-US" b="1" dirty="0" err="1">
                <a:solidFill>
                  <a:srgbClr val="7030A0"/>
                </a:solidFill>
              </a:rPr>
              <a:t>Ms</a:t>
            </a:r>
            <a:r>
              <a:rPr lang="en-US" b="1" dirty="0">
                <a:solidFill>
                  <a:srgbClr val="7030A0"/>
                </a:solidFill>
              </a:rPr>
              <a:t> Williams</a:t>
            </a:r>
            <a:r>
              <a:rPr lang="tr-TR" b="1" dirty="0">
                <a:solidFill>
                  <a:srgbClr val="7030A0"/>
                </a:solidFill>
              </a:rPr>
              <a:t>,</a:t>
            </a:r>
            <a:endParaRPr lang="en-US" b="1" dirty="0">
              <a:solidFill>
                <a:srgbClr val="7030A0"/>
              </a:solidFill>
            </a:endParaRPr>
          </a:p>
          <a:p>
            <a:pPr marL="64008" indent="0">
              <a:buNone/>
            </a:pPr>
            <a:r>
              <a:rPr lang="en-US" b="1" dirty="0">
                <a:solidFill>
                  <a:srgbClr val="7030A0"/>
                </a:solidFill>
              </a:rPr>
              <a:t>I was very excited to see your vacancy for a ..............,. which was advertised yesterday</a:t>
            </a:r>
            <a:r>
              <a:rPr lang="tr-TR" b="1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on the www.dayjob.com website. </a:t>
            </a:r>
            <a:r>
              <a:rPr lang="en-US" b="1" dirty="0" smtClean="0">
                <a:solidFill>
                  <a:srgbClr val="7030A0"/>
                </a:solidFill>
              </a:rPr>
              <a:t>I </a:t>
            </a:r>
            <a:r>
              <a:rPr lang="en-US" b="1" dirty="0">
                <a:solidFill>
                  <a:srgbClr val="7030A0"/>
                </a:solidFill>
              </a:rPr>
              <a:t>am a well qualified ............... who would be an</a:t>
            </a:r>
            <a:r>
              <a:rPr lang="tr-TR" b="1" dirty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excellent choice for this position.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818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b="1" dirty="0" err="1" smtClean="0"/>
              <a:t>Introduction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As a Purdue University junior in Electrical Engineering, I would like to </a:t>
            </a:r>
            <a:r>
              <a:rPr lang="en-US" b="1" u="sng" dirty="0">
                <a:solidFill>
                  <a:srgbClr val="7030A0"/>
                </a:solidFill>
              </a:rPr>
              <a:t>fill the position of</a:t>
            </a:r>
            <a:r>
              <a:rPr lang="en-US" b="1" dirty="0">
                <a:solidFill>
                  <a:srgbClr val="7030A0"/>
                </a:solidFill>
              </a:rPr>
              <a:t> Engineering Internship advertised on General Electric's website</a:t>
            </a:r>
            <a:r>
              <a:rPr lang="en-US" b="1" dirty="0" smtClean="0">
                <a:solidFill>
                  <a:srgbClr val="7030A0"/>
                </a:solidFill>
              </a:rPr>
              <a:t>.</a:t>
            </a:r>
            <a:endParaRPr lang="tr-TR" b="1" dirty="0" smtClean="0">
              <a:solidFill>
                <a:srgbClr val="7030A0"/>
              </a:solidFill>
            </a:endParaRPr>
          </a:p>
          <a:p>
            <a:r>
              <a:rPr lang="en-US" b="1" dirty="0">
                <a:solidFill>
                  <a:srgbClr val="7030A0"/>
                </a:solidFill>
              </a:rPr>
              <a:t>I believe that </a:t>
            </a:r>
            <a:r>
              <a:rPr lang="en-US" b="1" u="sng" dirty="0">
                <a:solidFill>
                  <a:srgbClr val="7030A0"/>
                </a:solidFill>
              </a:rPr>
              <a:t>my production experience, design skills, and enthusiasm for writing make me a strong candidate for</a:t>
            </a:r>
            <a:r>
              <a:rPr lang="en-US" b="1" dirty="0">
                <a:solidFill>
                  <a:srgbClr val="7030A0"/>
                </a:solidFill>
              </a:rPr>
              <a:t> the Production/Design Internship.</a:t>
            </a:r>
          </a:p>
        </p:txBody>
      </p:sp>
    </p:spTree>
    <p:extLst>
      <p:ext uri="{BB962C8B-B14F-4D97-AF65-F5344CB8AC3E}">
        <p14:creationId xmlns:p14="http://schemas.microsoft.com/office/powerpoint/2010/main" val="1476486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b="1" dirty="0" err="1" smtClean="0"/>
              <a:t>Introduction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I agree that a team spirit and strong work ethic are vital for success, and </a:t>
            </a:r>
            <a:r>
              <a:rPr lang="en-US" b="1" u="sng" dirty="0">
                <a:solidFill>
                  <a:srgbClr val="7030A0"/>
                </a:solidFill>
              </a:rPr>
              <a:t>I believe I can bring these qualities to your company.</a:t>
            </a:r>
          </a:p>
          <a:p>
            <a:pPr marL="6400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632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b="1" dirty="0" smtClean="0"/>
              <a:t>Body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endParaRPr lang="tr-TR" b="1" dirty="0" smtClean="0">
              <a:solidFill>
                <a:srgbClr val="7030A0"/>
              </a:solidFill>
            </a:endParaRPr>
          </a:p>
          <a:p>
            <a:r>
              <a:rPr lang="tr-TR" b="1" dirty="0" smtClean="0">
                <a:solidFill>
                  <a:srgbClr val="7030A0"/>
                </a:solidFill>
              </a:rPr>
              <a:t>F</a:t>
            </a:r>
            <a:r>
              <a:rPr lang="en-US" b="1" dirty="0" err="1" smtClean="0">
                <a:solidFill>
                  <a:srgbClr val="7030A0"/>
                </a:solidFill>
              </a:rPr>
              <a:t>ocus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on </a:t>
            </a:r>
            <a:r>
              <a:rPr lang="en-US" b="1" u="sng" dirty="0">
                <a:solidFill>
                  <a:srgbClr val="7030A0"/>
                </a:solidFill>
              </a:rPr>
              <a:t>your most relevant skills and </a:t>
            </a:r>
            <a:r>
              <a:rPr lang="tr-TR" b="1" u="sng" dirty="0" err="1" smtClean="0">
                <a:solidFill>
                  <a:srgbClr val="7030A0"/>
                </a:solidFill>
              </a:rPr>
              <a:t>strengths</a:t>
            </a:r>
            <a:r>
              <a:rPr lang="en-US" b="1" dirty="0">
                <a:solidFill>
                  <a:srgbClr val="7030A0"/>
                </a:solidFill>
              </a:rPr>
              <a:t> when writing resumes and cover </a:t>
            </a:r>
            <a:r>
              <a:rPr lang="en-US" b="1" dirty="0" smtClean="0">
                <a:solidFill>
                  <a:srgbClr val="7030A0"/>
                </a:solidFill>
              </a:rPr>
              <a:t>letters.</a:t>
            </a:r>
            <a:endParaRPr lang="tr-TR" b="1" dirty="0" smtClean="0">
              <a:solidFill>
                <a:srgbClr val="7030A0"/>
              </a:solidFill>
            </a:endParaRPr>
          </a:p>
          <a:p>
            <a:pPr marL="64008" indent="0">
              <a:buNone/>
            </a:pPr>
            <a:endParaRPr lang="tr-TR" b="1" dirty="0" smtClean="0">
              <a:solidFill>
                <a:srgbClr val="7030A0"/>
              </a:solidFill>
            </a:endParaRPr>
          </a:p>
          <a:p>
            <a:r>
              <a:rPr lang="en-US" b="1" u="sng" dirty="0" smtClean="0">
                <a:solidFill>
                  <a:srgbClr val="7030A0"/>
                </a:solidFill>
              </a:rPr>
              <a:t>show </a:t>
            </a:r>
            <a:r>
              <a:rPr lang="en-US" b="1" u="sng" dirty="0">
                <a:solidFill>
                  <a:srgbClr val="7030A0"/>
                </a:solidFill>
              </a:rPr>
              <a:t>why you are a good match for the job</a:t>
            </a:r>
            <a:r>
              <a:rPr lang="en-US" b="1" dirty="0">
                <a:solidFill>
                  <a:srgbClr val="7030A0"/>
                </a:solidFill>
              </a:rPr>
              <a:t> and the company.</a:t>
            </a:r>
          </a:p>
        </p:txBody>
      </p:sp>
    </p:spTree>
    <p:extLst>
      <p:ext uri="{BB962C8B-B14F-4D97-AF65-F5344CB8AC3E}">
        <p14:creationId xmlns:p14="http://schemas.microsoft.com/office/powerpoint/2010/main" val="1695638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b="1" dirty="0" smtClean="0"/>
              <a:t>Body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92500"/>
          </a:bodyPr>
          <a:lstStyle/>
          <a:p>
            <a:r>
              <a:rPr lang="tr-TR" b="1" dirty="0" smtClean="0">
                <a:solidFill>
                  <a:srgbClr val="7030A0"/>
                </a:solidFill>
              </a:rPr>
              <a:t>I am </a:t>
            </a:r>
            <a:r>
              <a:rPr lang="tr-TR" b="1" dirty="0" err="1" smtClean="0">
                <a:solidFill>
                  <a:srgbClr val="7030A0"/>
                </a:solidFill>
              </a:rPr>
              <a:t>currently</a:t>
            </a:r>
            <a:r>
              <a:rPr lang="tr-TR" b="1" dirty="0" smtClean="0">
                <a:solidFill>
                  <a:srgbClr val="7030A0"/>
                </a:solidFill>
              </a:rPr>
              <a:t> …</a:t>
            </a:r>
          </a:p>
          <a:p>
            <a:r>
              <a:rPr lang="tr-TR" b="1" dirty="0" smtClean="0">
                <a:solidFill>
                  <a:srgbClr val="7030A0"/>
                </a:solidFill>
              </a:rPr>
              <a:t>At </a:t>
            </a:r>
            <a:r>
              <a:rPr lang="tr-TR" b="1" dirty="0" err="1" smtClean="0">
                <a:solidFill>
                  <a:srgbClr val="7030A0"/>
                </a:solidFill>
              </a:rPr>
              <a:t>present</a:t>
            </a:r>
            <a:r>
              <a:rPr lang="tr-TR" b="1" dirty="0" smtClean="0">
                <a:solidFill>
                  <a:srgbClr val="7030A0"/>
                </a:solidFill>
              </a:rPr>
              <a:t> I am </a:t>
            </a:r>
            <a:r>
              <a:rPr lang="tr-TR" b="1" dirty="0" err="1" smtClean="0">
                <a:solidFill>
                  <a:srgbClr val="7030A0"/>
                </a:solidFill>
              </a:rPr>
              <a:t>employed</a:t>
            </a:r>
            <a:r>
              <a:rPr lang="tr-TR" b="1" dirty="0" smtClean="0">
                <a:solidFill>
                  <a:srgbClr val="7030A0"/>
                </a:solidFill>
              </a:rPr>
              <a:t> as …</a:t>
            </a:r>
          </a:p>
          <a:p>
            <a:r>
              <a:rPr lang="tr-TR" b="1" dirty="0" smtClean="0">
                <a:solidFill>
                  <a:srgbClr val="7030A0"/>
                </a:solidFill>
              </a:rPr>
              <a:t>I </a:t>
            </a:r>
            <a:r>
              <a:rPr lang="tr-TR" b="1" dirty="0" err="1" smtClean="0">
                <a:solidFill>
                  <a:srgbClr val="7030A0"/>
                </a:solidFill>
              </a:rPr>
              <a:t>was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employed</a:t>
            </a:r>
            <a:r>
              <a:rPr lang="tr-TR" b="1" dirty="0" smtClean="0">
                <a:solidFill>
                  <a:srgbClr val="7030A0"/>
                </a:solidFill>
              </a:rPr>
              <a:t> as a (</a:t>
            </a:r>
            <a:r>
              <a:rPr lang="tr-TR" b="1" dirty="0" err="1" smtClean="0">
                <a:solidFill>
                  <a:srgbClr val="7030A0"/>
                </a:solidFill>
              </a:rPr>
              <a:t>position</a:t>
            </a:r>
            <a:r>
              <a:rPr lang="tr-TR" b="1" dirty="0" smtClean="0">
                <a:solidFill>
                  <a:srgbClr val="7030A0"/>
                </a:solidFill>
              </a:rPr>
              <a:t>) </a:t>
            </a:r>
            <a:r>
              <a:rPr lang="tr-TR" b="1" dirty="0" err="1" smtClean="0">
                <a:solidFill>
                  <a:srgbClr val="7030A0"/>
                </a:solidFill>
              </a:rPr>
              <a:t>by</a:t>
            </a:r>
            <a:r>
              <a:rPr lang="tr-TR" b="1" dirty="0" smtClean="0">
                <a:solidFill>
                  <a:srgbClr val="7030A0"/>
                </a:solidFill>
              </a:rPr>
              <a:t> (</a:t>
            </a:r>
            <a:r>
              <a:rPr lang="tr-TR" b="1" dirty="0" err="1" smtClean="0">
                <a:solidFill>
                  <a:srgbClr val="7030A0"/>
                </a:solidFill>
              </a:rPr>
              <a:t>company</a:t>
            </a:r>
            <a:r>
              <a:rPr lang="tr-TR" b="1" dirty="0" smtClean="0">
                <a:solidFill>
                  <a:srgbClr val="7030A0"/>
                </a:solidFill>
              </a:rPr>
              <a:t>) </a:t>
            </a:r>
            <a:r>
              <a:rPr lang="tr-TR" b="1" dirty="0" err="1" smtClean="0">
                <a:solidFill>
                  <a:srgbClr val="7030A0"/>
                </a:solidFill>
              </a:rPr>
              <a:t>from</a:t>
            </a:r>
            <a:r>
              <a:rPr lang="tr-TR" b="1" dirty="0" smtClean="0">
                <a:solidFill>
                  <a:srgbClr val="7030A0"/>
                </a:solidFill>
              </a:rPr>
              <a:t> (</a:t>
            </a:r>
            <a:r>
              <a:rPr lang="tr-TR" b="1" dirty="0" err="1" smtClean="0">
                <a:solidFill>
                  <a:srgbClr val="7030A0"/>
                </a:solidFill>
              </a:rPr>
              <a:t>date</a:t>
            </a:r>
            <a:r>
              <a:rPr lang="tr-TR" b="1" dirty="0" smtClean="0">
                <a:solidFill>
                  <a:srgbClr val="7030A0"/>
                </a:solidFill>
              </a:rPr>
              <a:t>) </a:t>
            </a:r>
            <a:r>
              <a:rPr lang="tr-TR" b="1" dirty="0" err="1" smtClean="0">
                <a:solidFill>
                  <a:srgbClr val="7030A0"/>
                </a:solidFill>
              </a:rPr>
              <a:t>to</a:t>
            </a:r>
            <a:r>
              <a:rPr lang="tr-TR" b="1" dirty="0" smtClean="0">
                <a:solidFill>
                  <a:srgbClr val="7030A0"/>
                </a:solidFill>
              </a:rPr>
              <a:t> (</a:t>
            </a:r>
            <a:r>
              <a:rPr lang="tr-TR" b="1" dirty="0" err="1" smtClean="0">
                <a:solidFill>
                  <a:srgbClr val="7030A0"/>
                </a:solidFill>
              </a:rPr>
              <a:t>date</a:t>
            </a:r>
            <a:r>
              <a:rPr lang="tr-TR" b="1" dirty="0" smtClean="0">
                <a:solidFill>
                  <a:srgbClr val="7030A0"/>
                </a:solidFill>
              </a:rPr>
              <a:t>).</a:t>
            </a:r>
          </a:p>
          <a:p>
            <a:r>
              <a:rPr lang="tr-TR" b="1" dirty="0" err="1" smtClean="0">
                <a:solidFill>
                  <a:srgbClr val="7030A0"/>
                </a:solidFill>
              </a:rPr>
              <a:t>During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this</a:t>
            </a:r>
            <a:r>
              <a:rPr lang="tr-TR" b="1" dirty="0" smtClean="0">
                <a:solidFill>
                  <a:srgbClr val="7030A0"/>
                </a:solidFill>
              </a:rPr>
              <a:t> time, I </a:t>
            </a:r>
            <a:r>
              <a:rPr lang="tr-TR" b="1" dirty="0" err="1" smtClean="0">
                <a:solidFill>
                  <a:srgbClr val="7030A0"/>
                </a:solidFill>
              </a:rPr>
              <a:t>held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the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position</a:t>
            </a:r>
            <a:r>
              <a:rPr lang="tr-TR" b="1" dirty="0" smtClean="0">
                <a:solidFill>
                  <a:srgbClr val="7030A0"/>
                </a:solidFill>
              </a:rPr>
              <a:t> of …</a:t>
            </a:r>
          </a:p>
          <a:p>
            <a:r>
              <a:rPr lang="tr-TR" b="1" dirty="0" smtClean="0">
                <a:solidFill>
                  <a:srgbClr val="7030A0"/>
                </a:solidFill>
              </a:rPr>
              <a:t>I </a:t>
            </a:r>
            <a:r>
              <a:rPr lang="tr-TR" b="1" dirty="0" err="1" smtClean="0">
                <a:solidFill>
                  <a:srgbClr val="7030A0"/>
                </a:solidFill>
              </a:rPr>
              <a:t>have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received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training</a:t>
            </a:r>
            <a:r>
              <a:rPr lang="tr-TR" b="1" dirty="0" smtClean="0">
                <a:solidFill>
                  <a:srgbClr val="7030A0"/>
                </a:solidFill>
              </a:rPr>
              <a:t> in …</a:t>
            </a:r>
          </a:p>
          <a:p>
            <a:r>
              <a:rPr lang="tr-TR" b="1" dirty="0" smtClean="0">
                <a:solidFill>
                  <a:srgbClr val="7030A0"/>
                </a:solidFill>
              </a:rPr>
              <a:t>I </a:t>
            </a:r>
            <a:r>
              <a:rPr lang="tr-TR" b="1" dirty="0" err="1" smtClean="0">
                <a:solidFill>
                  <a:srgbClr val="7030A0"/>
                </a:solidFill>
              </a:rPr>
              <a:t>hold</a:t>
            </a:r>
            <a:r>
              <a:rPr lang="tr-TR" b="1" dirty="0" smtClean="0">
                <a:solidFill>
                  <a:srgbClr val="7030A0"/>
                </a:solidFill>
              </a:rPr>
              <a:t> a </a:t>
            </a:r>
            <a:r>
              <a:rPr lang="tr-TR" b="1" dirty="0" err="1" smtClean="0">
                <a:solidFill>
                  <a:srgbClr val="7030A0"/>
                </a:solidFill>
              </a:rPr>
              <a:t>degree</a:t>
            </a:r>
            <a:r>
              <a:rPr lang="tr-TR" b="1" dirty="0" smtClean="0">
                <a:solidFill>
                  <a:srgbClr val="7030A0"/>
                </a:solidFill>
              </a:rPr>
              <a:t> in …</a:t>
            </a:r>
          </a:p>
          <a:p>
            <a:r>
              <a:rPr lang="tr-TR" b="1" dirty="0" err="1" smtClean="0">
                <a:solidFill>
                  <a:srgbClr val="7030A0"/>
                </a:solidFill>
              </a:rPr>
              <a:t>The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reason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for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my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seeking</a:t>
            </a:r>
            <a:r>
              <a:rPr lang="tr-TR" b="1" dirty="0" smtClean="0">
                <a:solidFill>
                  <a:srgbClr val="7030A0"/>
                </a:solidFill>
              </a:rPr>
              <a:t> a </a:t>
            </a:r>
            <a:r>
              <a:rPr lang="tr-TR" b="1" dirty="0" err="1" smtClean="0">
                <a:solidFill>
                  <a:srgbClr val="7030A0"/>
                </a:solidFill>
              </a:rPr>
              <a:t>new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position</a:t>
            </a:r>
            <a:r>
              <a:rPr lang="tr-TR" b="1" dirty="0" smtClean="0">
                <a:solidFill>
                  <a:srgbClr val="7030A0"/>
                </a:solidFill>
              </a:rPr>
              <a:t> is </a:t>
            </a:r>
            <a:r>
              <a:rPr lang="tr-TR" b="1" dirty="0" err="1" smtClean="0">
                <a:solidFill>
                  <a:srgbClr val="7030A0"/>
                </a:solidFill>
              </a:rPr>
              <a:t>that</a:t>
            </a:r>
            <a:r>
              <a:rPr lang="tr-TR" b="1" dirty="0" smtClean="0">
                <a:solidFill>
                  <a:srgbClr val="7030A0"/>
                </a:solidFill>
              </a:rPr>
              <a:t> I </a:t>
            </a:r>
            <a:r>
              <a:rPr lang="tr-TR" b="1" dirty="0" err="1" smtClean="0">
                <a:solidFill>
                  <a:srgbClr val="7030A0"/>
                </a:solidFill>
              </a:rPr>
              <a:t>wish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to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pursue</a:t>
            </a:r>
            <a:r>
              <a:rPr lang="tr-TR" b="1" dirty="0" smtClean="0">
                <a:solidFill>
                  <a:srgbClr val="7030A0"/>
                </a:solidFill>
              </a:rPr>
              <a:t> a </a:t>
            </a:r>
            <a:r>
              <a:rPr lang="tr-TR" b="1" dirty="0" err="1" smtClean="0">
                <a:solidFill>
                  <a:srgbClr val="7030A0"/>
                </a:solidFill>
              </a:rPr>
              <a:t>career</a:t>
            </a:r>
            <a:r>
              <a:rPr lang="tr-TR" b="1" dirty="0">
                <a:solidFill>
                  <a:srgbClr val="7030A0"/>
                </a:solidFill>
              </a:rPr>
              <a:t> </a:t>
            </a:r>
            <a:r>
              <a:rPr lang="tr-TR" b="1" dirty="0" smtClean="0">
                <a:solidFill>
                  <a:srgbClr val="7030A0"/>
                </a:solidFill>
              </a:rPr>
              <a:t>in …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121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b="1" dirty="0" smtClean="0"/>
              <a:t>Body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My communication skills in the workplace have grown because of my internships. When I was an intern at Newberry &amp; Jones, I wrote memos and letters to customers and colleagues on a daily basis. This experience taught me to write professionally and to-the-point.</a:t>
            </a:r>
          </a:p>
        </p:txBody>
      </p:sp>
    </p:spTree>
    <p:extLst>
      <p:ext uri="{BB962C8B-B14F-4D97-AF65-F5344CB8AC3E}">
        <p14:creationId xmlns:p14="http://schemas.microsoft.com/office/powerpoint/2010/main" val="2744635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b="1" dirty="0" smtClean="0"/>
              <a:t>Body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While at Purdue University, </a:t>
            </a:r>
            <a:r>
              <a:rPr lang="en-US" b="1" u="sng" dirty="0">
                <a:solidFill>
                  <a:srgbClr val="7030A0"/>
                </a:solidFill>
              </a:rPr>
              <a:t>I participated in</a:t>
            </a:r>
            <a:r>
              <a:rPr lang="en-US" b="1" dirty="0">
                <a:solidFill>
                  <a:srgbClr val="7030A0"/>
                </a:solidFill>
              </a:rPr>
              <a:t> a collaborative web-consulting project for a Technical Writing class. </a:t>
            </a:r>
            <a:endParaRPr lang="tr-TR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With </a:t>
            </a:r>
            <a:r>
              <a:rPr lang="en-US" b="1" dirty="0">
                <a:solidFill>
                  <a:srgbClr val="7030A0"/>
                </a:solidFill>
              </a:rPr>
              <a:t>two peers, </a:t>
            </a:r>
            <a:r>
              <a:rPr lang="en-US" b="1" u="sng" dirty="0">
                <a:solidFill>
                  <a:srgbClr val="7030A0"/>
                </a:solidFill>
              </a:rPr>
              <a:t>I served as a</a:t>
            </a:r>
            <a:r>
              <a:rPr lang="en-US" b="1" dirty="0">
                <a:solidFill>
                  <a:srgbClr val="7030A0"/>
                </a:solidFill>
              </a:rPr>
              <a:t> web consultant for a local business, Patters' Painters. </a:t>
            </a:r>
            <a:endParaRPr lang="tr-TR" b="1" dirty="0" smtClean="0">
              <a:solidFill>
                <a:srgbClr val="7030A0"/>
              </a:solidFill>
            </a:endParaRPr>
          </a:p>
          <a:p>
            <a:r>
              <a:rPr lang="tr-TR" b="1" u="sng" dirty="0" err="1" smtClean="0">
                <a:solidFill>
                  <a:srgbClr val="7030A0"/>
                </a:solidFill>
              </a:rPr>
              <a:t>We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>
                <a:solidFill>
                  <a:srgbClr val="7030A0"/>
                </a:solidFill>
              </a:rPr>
              <a:t>conducted interviews</a:t>
            </a:r>
            <a:r>
              <a:rPr lang="en-US" b="1" dirty="0">
                <a:solidFill>
                  <a:srgbClr val="7030A0"/>
                </a:solidFill>
              </a:rPr>
              <a:t>, observed the workplace, and completed multiple web </a:t>
            </a:r>
            <a:r>
              <a:rPr lang="en-US" b="1" dirty="0" smtClean="0">
                <a:solidFill>
                  <a:srgbClr val="7030A0"/>
                </a:solidFill>
              </a:rPr>
              <a:t>analyses.</a:t>
            </a:r>
            <a:endParaRPr lang="tr-TR" b="1" dirty="0" smtClean="0">
              <a:solidFill>
                <a:srgbClr val="7030A0"/>
              </a:solidFill>
            </a:endParaRPr>
          </a:p>
          <a:p>
            <a:r>
              <a:rPr lang="en-US" b="1" u="sng" dirty="0" smtClean="0">
                <a:solidFill>
                  <a:srgbClr val="7030A0"/>
                </a:solidFill>
              </a:rPr>
              <a:t>I </a:t>
            </a:r>
            <a:r>
              <a:rPr lang="en-US" b="1" u="sng" dirty="0">
                <a:solidFill>
                  <a:srgbClr val="7030A0"/>
                </a:solidFill>
              </a:rPr>
              <a:t>believe these experiences match the requirements you outline in the job description.</a:t>
            </a:r>
          </a:p>
        </p:txBody>
      </p:sp>
    </p:spTree>
    <p:extLst>
      <p:ext uri="{BB962C8B-B14F-4D97-AF65-F5344CB8AC3E}">
        <p14:creationId xmlns:p14="http://schemas.microsoft.com/office/powerpoint/2010/main" val="1100878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Closing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Close with a strong reminder of why you are a good match for the job position and the organization</a:t>
            </a:r>
            <a:r>
              <a:rPr lang="en-US" b="1" dirty="0" smtClean="0">
                <a:solidFill>
                  <a:srgbClr val="7030A0"/>
                </a:solidFill>
              </a:rPr>
              <a:t>.</a:t>
            </a:r>
            <a:endParaRPr lang="en-US" b="1" dirty="0">
              <a:solidFill>
                <a:srgbClr val="7030A0"/>
              </a:solidFill>
            </a:endParaRPr>
          </a:p>
          <a:p>
            <a:r>
              <a:rPr lang="en-US" b="1" dirty="0">
                <a:solidFill>
                  <a:srgbClr val="7030A0"/>
                </a:solidFill>
              </a:rPr>
              <a:t>Request an interview in some way.</a:t>
            </a:r>
          </a:p>
          <a:p>
            <a:r>
              <a:rPr lang="en-US" b="1" dirty="0">
                <a:solidFill>
                  <a:srgbClr val="7030A0"/>
                </a:solidFill>
              </a:rPr>
              <a:t>Provide contact information.</a:t>
            </a:r>
          </a:p>
          <a:p>
            <a:r>
              <a:rPr lang="en-US" b="1" dirty="0">
                <a:solidFill>
                  <a:srgbClr val="7030A0"/>
                </a:solidFill>
              </a:rPr>
              <a:t>Thank </a:t>
            </a:r>
            <a:r>
              <a:rPr lang="en-US" b="1" dirty="0" smtClean="0">
                <a:solidFill>
                  <a:srgbClr val="7030A0"/>
                </a:solidFill>
              </a:rPr>
              <a:t>them</a:t>
            </a:r>
            <a:r>
              <a:rPr lang="tr-TR" b="1" dirty="0" smtClean="0">
                <a:solidFill>
                  <a:srgbClr val="7030A0"/>
                </a:solidFill>
              </a:rPr>
              <a:t>.</a:t>
            </a:r>
            <a:endParaRPr lang="en-US" b="1" dirty="0">
              <a:solidFill>
                <a:srgbClr val="7030A0"/>
              </a:solidFill>
            </a:endParaRPr>
          </a:p>
          <a:p>
            <a:r>
              <a:rPr lang="en-US" b="1" dirty="0">
                <a:solidFill>
                  <a:srgbClr val="7030A0"/>
                </a:solidFill>
              </a:rPr>
              <a:t>Sign your </a:t>
            </a:r>
            <a:r>
              <a:rPr lang="en-US" b="1" dirty="0" smtClean="0">
                <a:solidFill>
                  <a:srgbClr val="7030A0"/>
                </a:solidFill>
              </a:rPr>
              <a:t>name</a:t>
            </a:r>
            <a:r>
              <a:rPr lang="tr-TR" b="1" dirty="0" smtClean="0">
                <a:solidFill>
                  <a:srgbClr val="7030A0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995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b="1" dirty="0" err="1" smtClean="0"/>
              <a:t>Closing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tr-TR" b="1" dirty="0" smtClean="0">
                <a:solidFill>
                  <a:srgbClr val="7030A0"/>
                </a:solidFill>
              </a:rPr>
              <a:t>I </a:t>
            </a:r>
            <a:r>
              <a:rPr lang="tr-TR" b="1" dirty="0" err="1" smtClean="0">
                <a:solidFill>
                  <a:srgbClr val="7030A0"/>
                </a:solidFill>
              </a:rPr>
              <a:t>would</a:t>
            </a:r>
            <a:r>
              <a:rPr lang="tr-TR" b="1" dirty="0" smtClean="0">
                <a:solidFill>
                  <a:srgbClr val="7030A0"/>
                </a:solidFill>
              </a:rPr>
              <a:t> be </a:t>
            </a:r>
            <a:r>
              <a:rPr lang="tr-TR" b="1" dirty="0" err="1" smtClean="0">
                <a:solidFill>
                  <a:srgbClr val="7030A0"/>
                </a:solidFill>
              </a:rPr>
              <a:t>happy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to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discuss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my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suitability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for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this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position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further</a:t>
            </a:r>
            <a:r>
              <a:rPr lang="tr-TR" b="1" dirty="0" smtClean="0">
                <a:solidFill>
                  <a:srgbClr val="7030A0"/>
                </a:solidFill>
              </a:rPr>
              <a:t>.</a:t>
            </a:r>
          </a:p>
          <a:p>
            <a:pPr marL="64008" indent="0">
              <a:buNone/>
            </a:pPr>
            <a:endParaRPr lang="tr-TR" b="1" dirty="0">
              <a:solidFill>
                <a:srgbClr val="7030A0"/>
              </a:solidFill>
            </a:endParaRPr>
          </a:p>
          <a:p>
            <a:r>
              <a:rPr lang="tr-TR" b="1" dirty="0" smtClean="0">
                <a:solidFill>
                  <a:srgbClr val="7030A0"/>
                </a:solidFill>
              </a:rPr>
              <a:t>I </a:t>
            </a:r>
            <a:r>
              <a:rPr lang="tr-TR" b="1" dirty="0" err="1" smtClean="0">
                <a:solidFill>
                  <a:srgbClr val="7030A0"/>
                </a:solidFill>
              </a:rPr>
              <a:t>look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forward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to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meeting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you</a:t>
            </a:r>
            <a:r>
              <a:rPr lang="tr-TR" b="1" dirty="0" smtClean="0">
                <a:solidFill>
                  <a:srgbClr val="7030A0"/>
                </a:solidFill>
              </a:rPr>
              <a:t> in </a:t>
            </a:r>
            <a:r>
              <a:rPr lang="tr-TR" b="1" dirty="0" err="1" smtClean="0">
                <a:solidFill>
                  <a:srgbClr val="7030A0"/>
                </a:solidFill>
              </a:rPr>
              <a:t>person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to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discuss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what</a:t>
            </a:r>
            <a:r>
              <a:rPr lang="tr-TR" b="1" dirty="0" smtClean="0">
                <a:solidFill>
                  <a:srgbClr val="7030A0"/>
                </a:solidFill>
              </a:rPr>
              <a:t> I can </a:t>
            </a:r>
            <a:r>
              <a:rPr lang="tr-TR" b="1" dirty="0" err="1" smtClean="0">
                <a:solidFill>
                  <a:srgbClr val="7030A0"/>
                </a:solidFill>
              </a:rPr>
              <a:t>offer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your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company</a:t>
            </a:r>
            <a:r>
              <a:rPr lang="tr-TR" b="1" dirty="0" smtClean="0">
                <a:solidFill>
                  <a:srgbClr val="7030A0"/>
                </a:solidFill>
              </a:rPr>
              <a:t>.</a:t>
            </a:r>
          </a:p>
          <a:p>
            <a:endParaRPr lang="tr-TR" b="1" dirty="0">
              <a:solidFill>
                <a:srgbClr val="7030A0"/>
              </a:solidFill>
            </a:endParaRPr>
          </a:p>
          <a:p>
            <a:r>
              <a:rPr lang="tr-TR" b="1" dirty="0" err="1" smtClean="0">
                <a:solidFill>
                  <a:srgbClr val="7030A0"/>
                </a:solidFill>
              </a:rPr>
              <a:t>Please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find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my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enclosed</a:t>
            </a:r>
            <a:r>
              <a:rPr lang="tr-TR" b="1" dirty="0" smtClean="0">
                <a:solidFill>
                  <a:srgbClr val="7030A0"/>
                </a:solidFill>
              </a:rPr>
              <a:t> CV. 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821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b="1" dirty="0" err="1" smtClean="0"/>
              <a:t>Before</a:t>
            </a:r>
            <a:r>
              <a:rPr lang="tr-TR" b="1" dirty="0" smtClean="0"/>
              <a:t> </a:t>
            </a:r>
            <a:r>
              <a:rPr lang="tr-TR" b="1" dirty="0" err="1" smtClean="0"/>
              <a:t>writing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 marL="64008" indent="0">
              <a:buNone/>
            </a:pPr>
            <a:endParaRPr lang="tr-TR" b="1" dirty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gather </a:t>
            </a:r>
            <a:r>
              <a:rPr lang="en-US" b="1" dirty="0">
                <a:solidFill>
                  <a:srgbClr val="7030A0"/>
                </a:solidFill>
              </a:rPr>
              <a:t>information about yourself, </a:t>
            </a:r>
            <a:endParaRPr lang="tr-TR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the </a:t>
            </a:r>
            <a:r>
              <a:rPr lang="en-US" b="1" dirty="0">
                <a:solidFill>
                  <a:srgbClr val="7030A0"/>
                </a:solidFill>
              </a:rPr>
              <a:t>company, </a:t>
            </a:r>
            <a:endParaRPr lang="tr-TR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and </a:t>
            </a:r>
            <a:r>
              <a:rPr lang="en-US" b="1" dirty="0">
                <a:solidFill>
                  <a:srgbClr val="7030A0"/>
                </a:solidFill>
              </a:rPr>
              <a:t>the job. </a:t>
            </a:r>
          </a:p>
        </p:txBody>
      </p:sp>
    </p:spTree>
    <p:extLst>
      <p:ext uri="{BB962C8B-B14F-4D97-AF65-F5344CB8AC3E}">
        <p14:creationId xmlns:p14="http://schemas.microsoft.com/office/powerpoint/2010/main" val="576425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Closing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tr-TR" b="1" dirty="0" smtClean="0">
                <a:solidFill>
                  <a:srgbClr val="7030A0"/>
                </a:solidFill>
              </a:rPr>
              <a:t>I </a:t>
            </a:r>
            <a:r>
              <a:rPr lang="tr-TR" b="1" dirty="0" err="1" smtClean="0">
                <a:solidFill>
                  <a:srgbClr val="7030A0"/>
                </a:solidFill>
              </a:rPr>
              <a:t>would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appreciate</a:t>
            </a:r>
            <a:r>
              <a:rPr lang="tr-TR" b="1" dirty="0" smtClean="0">
                <a:solidFill>
                  <a:srgbClr val="7030A0"/>
                </a:solidFill>
              </a:rPr>
              <a:t> a </a:t>
            </a:r>
            <a:r>
              <a:rPr lang="tr-TR" b="1" dirty="0" err="1" smtClean="0">
                <a:solidFill>
                  <a:srgbClr val="7030A0"/>
                </a:solidFill>
              </a:rPr>
              <a:t>reply</a:t>
            </a:r>
            <a:r>
              <a:rPr lang="tr-TR" b="1" dirty="0" smtClean="0">
                <a:solidFill>
                  <a:srgbClr val="7030A0"/>
                </a:solidFill>
              </a:rPr>
              <a:t> at </a:t>
            </a:r>
            <a:r>
              <a:rPr lang="tr-TR" b="1" dirty="0" err="1" smtClean="0">
                <a:solidFill>
                  <a:srgbClr val="7030A0"/>
                </a:solidFill>
              </a:rPr>
              <a:t>your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earliest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convenience</a:t>
            </a:r>
            <a:r>
              <a:rPr lang="tr-TR" b="1" dirty="0" smtClean="0">
                <a:solidFill>
                  <a:srgbClr val="7030A0"/>
                </a:solidFill>
              </a:rPr>
              <a:t>.</a:t>
            </a:r>
          </a:p>
          <a:p>
            <a:pPr marL="64008" indent="0">
              <a:buNone/>
            </a:pPr>
            <a:endParaRPr lang="tr-TR" b="1" dirty="0">
              <a:solidFill>
                <a:srgbClr val="7030A0"/>
              </a:solidFill>
            </a:endParaRPr>
          </a:p>
          <a:p>
            <a:r>
              <a:rPr lang="tr-TR" b="1" dirty="0" smtClean="0">
                <a:solidFill>
                  <a:srgbClr val="7030A0"/>
                </a:solidFill>
              </a:rPr>
              <a:t>I </a:t>
            </a:r>
            <a:r>
              <a:rPr lang="tr-TR" b="1" dirty="0" err="1" smtClean="0">
                <a:solidFill>
                  <a:srgbClr val="7030A0"/>
                </a:solidFill>
              </a:rPr>
              <a:t>would</a:t>
            </a:r>
            <a:r>
              <a:rPr lang="tr-TR" b="1" dirty="0" smtClean="0">
                <a:solidFill>
                  <a:srgbClr val="7030A0"/>
                </a:solidFill>
              </a:rPr>
              <a:t> be </a:t>
            </a:r>
            <a:r>
              <a:rPr lang="tr-TR" b="1" dirty="0" err="1" smtClean="0">
                <a:solidFill>
                  <a:srgbClr val="7030A0"/>
                </a:solidFill>
              </a:rPr>
              <a:t>pleased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to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supply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you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with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any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further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information</a:t>
            </a:r>
            <a:r>
              <a:rPr lang="tr-TR" b="1" dirty="0" smtClean="0">
                <a:solidFill>
                  <a:srgbClr val="7030A0"/>
                </a:solidFill>
              </a:rPr>
              <a:t>.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289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b="1" dirty="0" err="1" smtClean="0"/>
              <a:t>Closing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7030A0"/>
                </a:solidFill>
              </a:rPr>
              <a:t>I am eager to speak with you</a:t>
            </a:r>
            <a:r>
              <a:rPr lang="en-US" b="1" dirty="0">
                <a:solidFill>
                  <a:srgbClr val="7030A0"/>
                </a:solidFill>
              </a:rPr>
              <a:t> and discuss my possible contribution to Country Press, </a:t>
            </a:r>
            <a:r>
              <a:rPr lang="en-US" b="1" u="sng" dirty="0">
                <a:solidFill>
                  <a:srgbClr val="7030A0"/>
                </a:solidFill>
              </a:rPr>
              <a:t>as I feel my experiences in communication and customer service will be an asset to the company</a:t>
            </a:r>
            <a:r>
              <a:rPr lang="en-US" b="1" dirty="0">
                <a:solidFill>
                  <a:srgbClr val="7030A0"/>
                </a:solidFill>
              </a:rPr>
              <a:t>. </a:t>
            </a:r>
            <a:endParaRPr lang="tr-TR" b="1" dirty="0" smtClean="0">
              <a:solidFill>
                <a:srgbClr val="7030A0"/>
              </a:solidFill>
            </a:endParaRPr>
          </a:p>
          <a:p>
            <a:r>
              <a:rPr lang="tr-TR" b="1" u="sng" dirty="0" err="1" smtClean="0">
                <a:solidFill>
                  <a:srgbClr val="7030A0"/>
                </a:solidFill>
              </a:rPr>
              <a:t>Please</a:t>
            </a:r>
            <a:r>
              <a:rPr lang="tr-TR" b="1" u="sng" dirty="0" smtClean="0">
                <a:solidFill>
                  <a:srgbClr val="7030A0"/>
                </a:solidFill>
              </a:rPr>
              <a:t> </a:t>
            </a:r>
            <a:r>
              <a:rPr lang="tr-TR" b="1" u="sng" dirty="0" err="1" smtClean="0">
                <a:solidFill>
                  <a:srgbClr val="7030A0"/>
                </a:solidFill>
              </a:rPr>
              <a:t>contact</a:t>
            </a:r>
            <a:r>
              <a:rPr lang="tr-TR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smtClean="0">
                <a:solidFill>
                  <a:srgbClr val="7030A0"/>
                </a:solidFill>
              </a:rPr>
              <a:t>me</a:t>
            </a:r>
            <a:r>
              <a:rPr lang="tr-TR" b="1" u="sng" dirty="0" smtClean="0">
                <a:solidFill>
                  <a:srgbClr val="7030A0"/>
                </a:solidFill>
              </a:rPr>
              <a:t> at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423-512-1143</a:t>
            </a:r>
            <a:r>
              <a:rPr lang="en-US" b="1" dirty="0">
                <a:solidFill>
                  <a:srgbClr val="7030A0"/>
                </a:solidFill>
              </a:rPr>
              <a:t>, or email me at anyone@anywhere.com. </a:t>
            </a:r>
            <a:endParaRPr lang="tr-TR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Thank </a:t>
            </a:r>
            <a:r>
              <a:rPr lang="en-US" b="1" dirty="0">
                <a:solidFill>
                  <a:srgbClr val="7030A0"/>
                </a:solidFill>
              </a:rPr>
              <a:t>you for your time and consideration.</a:t>
            </a:r>
          </a:p>
        </p:txBody>
      </p:sp>
    </p:spTree>
    <p:extLst>
      <p:ext uri="{BB962C8B-B14F-4D97-AF65-F5344CB8AC3E}">
        <p14:creationId xmlns:p14="http://schemas.microsoft.com/office/powerpoint/2010/main" val="2000091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b="1" dirty="0" err="1" smtClean="0"/>
              <a:t>Before</a:t>
            </a:r>
            <a:r>
              <a:rPr lang="tr-TR" b="1" dirty="0" smtClean="0"/>
              <a:t> </a:t>
            </a:r>
            <a:r>
              <a:rPr lang="tr-TR" b="1" dirty="0" err="1" smtClean="0"/>
              <a:t>your</a:t>
            </a:r>
            <a:r>
              <a:rPr lang="tr-TR" b="1" dirty="0" smtClean="0"/>
              <a:t> </a:t>
            </a:r>
            <a:r>
              <a:rPr lang="tr-TR" b="1" dirty="0" err="1" smtClean="0"/>
              <a:t>signature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tr-TR" b="1" dirty="0" err="1" smtClean="0">
                <a:solidFill>
                  <a:srgbClr val="7030A0"/>
                </a:solidFill>
              </a:rPr>
              <a:t>Yours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sincerely</a:t>
            </a:r>
            <a:r>
              <a:rPr lang="tr-TR" b="1" dirty="0" smtClean="0">
                <a:solidFill>
                  <a:srgbClr val="7030A0"/>
                </a:solidFill>
              </a:rPr>
              <a:t>,  </a:t>
            </a:r>
          </a:p>
          <a:p>
            <a:r>
              <a:rPr lang="tr-TR" b="1" dirty="0" err="1" smtClean="0">
                <a:solidFill>
                  <a:srgbClr val="7030A0"/>
                </a:solidFill>
              </a:rPr>
              <a:t>Yours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faithfully</a:t>
            </a:r>
            <a:r>
              <a:rPr lang="tr-TR" b="1" dirty="0" smtClean="0">
                <a:solidFill>
                  <a:srgbClr val="7030A0"/>
                </a:solidFill>
              </a:rPr>
              <a:t>, </a:t>
            </a:r>
          </a:p>
          <a:p>
            <a:r>
              <a:rPr lang="tr-TR" b="1" dirty="0" err="1" smtClean="0">
                <a:solidFill>
                  <a:srgbClr val="7030A0"/>
                </a:solidFill>
              </a:rPr>
              <a:t>Yours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truely</a:t>
            </a:r>
            <a:r>
              <a:rPr lang="tr-TR" b="1" dirty="0" smtClean="0">
                <a:solidFill>
                  <a:srgbClr val="7030A0"/>
                </a:solidFill>
              </a:rPr>
              <a:t>,</a:t>
            </a:r>
          </a:p>
          <a:p>
            <a:r>
              <a:rPr lang="tr-TR" b="1" dirty="0" smtClean="0">
                <a:solidFill>
                  <a:srgbClr val="7030A0"/>
                </a:solidFill>
              </a:rPr>
              <a:t>Best </a:t>
            </a:r>
            <a:r>
              <a:rPr lang="tr-TR" b="1" dirty="0" err="1" smtClean="0">
                <a:solidFill>
                  <a:srgbClr val="7030A0"/>
                </a:solidFill>
              </a:rPr>
              <a:t>regards</a:t>
            </a:r>
            <a:r>
              <a:rPr lang="tr-TR" b="1" dirty="0" smtClean="0">
                <a:solidFill>
                  <a:srgbClr val="7030A0"/>
                </a:solidFill>
              </a:rPr>
              <a:t>,</a:t>
            </a:r>
          </a:p>
          <a:p>
            <a:r>
              <a:rPr lang="tr-TR" b="1" dirty="0" err="1" smtClean="0">
                <a:solidFill>
                  <a:srgbClr val="7030A0"/>
                </a:solidFill>
              </a:rPr>
              <a:t>Kind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regards</a:t>
            </a:r>
            <a:r>
              <a:rPr lang="tr-TR" b="1" dirty="0" smtClean="0">
                <a:solidFill>
                  <a:srgbClr val="7030A0"/>
                </a:solidFill>
              </a:rPr>
              <a:t>,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6359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b="1" dirty="0" err="1" smtClean="0"/>
              <a:t>Target</a:t>
            </a:r>
            <a:r>
              <a:rPr lang="tr-TR" b="1" dirty="0" smtClean="0"/>
              <a:t> </a:t>
            </a:r>
            <a:r>
              <a:rPr lang="tr-TR" b="1" dirty="0" err="1" smtClean="0"/>
              <a:t>Vocabulary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err="1" smtClean="0"/>
              <a:t>consideration</a:t>
            </a:r>
            <a:r>
              <a:rPr lang="tr-TR" b="1" dirty="0" smtClean="0"/>
              <a:t> (n)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endParaRPr lang="tr-TR" b="1" dirty="0" smtClean="0">
              <a:solidFill>
                <a:srgbClr val="7030A0"/>
              </a:solidFill>
            </a:endParaRPr>
          </a:p>
          <a:p>
            <a:r>
              <a:rPr lang="tr-TR" b="1" dirty="0" err="1" smtClean="0">
                <a:solidFill>
                  <a:srgbClr val="7030A0"/>
                </a:solidFill>
              </a:rPr>
              <a:t>Thank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you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for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your</a:t>
            </a:r>
            <a:r>
              <a:rPr lang="tr-TR" b="1" dirty="0" smtClean="0">
                <a:solidFill>
                  <a:srgbClr val="7030A0"/>
                </a:solidFill>
              </a:rPr>
              <a:t> time </a:t>
            </a:r>
            <a:r>
              <a:rPr lang="tr-TR" b="1" dirty="0" err="1" smtClean="0">
                <a:solidFill>
                  <a:srgbClr val="7030A0"/>
                </a:solidFill>
              </a:rPr>
              <a:t>and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consideration</a:t>
            </a:r>
            <a:r>
              <a:rPr lang="tr-TR" b="1" dirty="0" smtClean="0">
                <a:solidFill>
                  <a:srgbClr val="7030A0"/>
                </a:solidFill>
              </a:rPr>
              <a:t>.</a:t>
            </a:r>
          </a:p>
          <a:p>
            <a:pPr marL="64008" indent="0">
              <a:buNone/>
            </a:pPr>
            <a:endParaRPr lang="tr-TR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If </a:t>
            </a:r>
            <a:r>
              <a:rPr lang="en-US" b="1" dirty="0">
                <a:solidFill>
                  <a:srgbClr val="7030A0"/>
                </a:solidFill>
              </a:rPr>
              <a:t>you are requesting a benefit or an opportunity, such as when you apply for a new job, end your email with this sentence.</a:t>
            </a:r>
          </a:p>
        </p:txBody>
      </p:sp>
    </p:spTree>
    <p:extLst>
      <p:ext uri="{BB962C8B-B14F-4D97-AF65-F5344CB8AC3E}">
        <p14:creationId xmlns:p14="http://schemas.microsoft.com/office/powerpoint/2010/main" val="34614402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b="1" dirty="0" err="1" smtClean="0"/>
              <a:t>fine-tune</a:t>
            </a:r>
            <a:r>
              <a:rPr lang="tr-TR" b="1" dirty="0" smtClean="0"/>
              <a:t> (v)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 marL="64008" indent="0">
              <a:buNone/>
            </a:pPr>
            <a:r>
              <a:rPr lang="en-US" sz="2400" b="1" dirty="0">
                <a:solidFill>
                  <a:srgbClr val="7030A0"/>
                </a:solidFill>
              </a:rPr>
              <a:t>to make very small </a:t>
            </a:r>
            <a:r>
              <a:rPr lang="tr-TR" sz="2400" b="1" dirty="0" err="1" smtClean="0">
                <a:solidFill>
                  <a:srgbClr val="7030A0"/>
                </a:solidFill>
              </a:rPr>
              <a:t>adjustments</a:t>
            </a:r>
            <a:r>
              <a:rPr lang="tr-TR" sz="2400" b="1" dirty="0" smtClean="0">
                <a:solidFill>
                  <a:srgbClr val="7030A0"/>
                </a:solidFill>
              </a:rPr>
              <a:t> </a:t>
            </a:r>
            <a:r>
              <a:rPr lang="tr-TR" sz="2400" b="1" dirty="0" err="1" smtClean="0">
                <a:solidFill>
                  <a:srgbClr val="7030A0"/>
                </a:solidFill>
              </a:rPr>
              <a:t>to</a:t>
            </a:r>
            <a:r>
              <a:rPr lang="tr-TR" sz="2400" b="1" dirty="0" smtClean="0">
                <a:solidFill>
                  <a:srgbClr val="7030A0"/>
                </a:solidFill>
              </a:rPr>
              <a:t> </a:t>
            </a:r>
            <a:r>
              <a:rPr lang="tr-TR" sz="2400" b="1" dirty="0" err="1" smtClean="0">
                <a:solidFill>
                  <a:srgbClr val="7030A0"/>
                </a:solidFill>
              </a:rPr>
              <a:t>stg</a:t>
            </a:r>
            <a:r>
              <a:rPr lang="tr-TR" sz="2400" b="1" dirty="0" smtClean="0">
                <a:solidFill>
                  <a:srgbClr val="7030A0"/>
                </a:solidFill>
              </a:rPr>
              <a:t> in </a:t>
            </a:r>
            <a:r>
              <a:rPr lang="tr-TR" sz="2400" b="1" dirty="0" err="1" smtClean="0">
                <a:solidFill>
                  <a:srgbClr val="7030A0"/>
                </a:solidFill>
              </a:rPr>
              <a:t>order</a:t>
            </a:r>
            <a:r>
              <a:rPr lang="tr-TR" sz="2400" b="1" dirty="0" smtClean="0">
                <a:solidFill>
                  <a:srgbClr val="7030A0"/>
                </a:solidFill>
              </a:rPr>
              <a:t> </a:t>
            </a:r>
            <a:r>
              <a:rPr lang="tr-TR" sz="2400" b="1" dirty="0" err="1" smtClean="0">
                <a:solidFill>
                  <a:srgbClr val="7030A0"/>
                </a:solidFill>
              </a:rPr>
              <a:t>to</a:t>
            </a:r>
            <a:r>
              <a:rPr lang="tr-TR" sz="2400" b="1" dirty="0" smtClean="0">
                <a:solidFill>
                  <a:srgbClr val="7030A0"/>
                </a:solidFill>
              </a:rPr>
              <a:t> </a:t>
            </a:r>
            <a:r>
              <a:rPr lang="tr-TR" sz="2400" b="1" dirty="0" err="1" smtClean="0">
                <a:solidFill>
                  <a:srgbClr val="7030A0"/>
                </a:solidFill>
              </a:rPr>
              <a:t>improve</a:t>
            </a:r>
            <a:r>
              <a:rPr lang="tr-TR" sz="2400" b="1" dirty="0" smtClean="0">
                <a:solidFill>
                  <a:srgbClr val="7030A0"/>
                </a:solidFill>
              </a:rPr>
              <a:t> </a:t>
            </a:r>
            <a:r>
              <a:rPr lang="tr-TR" sz="2400" b="1" dirty="0" err="1" smtClean="0">
                <a:solidFill>
                  <a:srgbClr val="7030A0"/>
                </a:solidFill>
              </a:rPr>
              <a:t>the</a:t>
            </a:r>
            <a:r>
              <a:rPr lang="tr-TR" sz="2400" b="1" dirty="0" smtClean="0">
                <a:solidFill>
                  <a:srgbClr val="7030A0"/>
                </a:solidFill>
              </a:rPr>
              <a:t> </a:t>
            </a:r>
            <a:r>
              <a:rPr lang="tr-TR" sz="2400" b="1" dirty="0" err="1" smtClean="0">
                <a:solidFill>
                  <a:srgbClr val="7030A0"/>
                </a:solidFill>
              </a:rPr>
              <a:t>way</a:t>
            </a:r>
            <a:r>
              <a:rPr lang="tr-TR" sz="2400" b="1" dirty="0" smtClean="0">
                <a:solidFill>
                  <a:srgbClr val="7030A0"/>
                </a:solidFill>
              </a:rPr>
              <a:t> it </a:t>
            </a:r>
            <a:r>
              <a:rPr lang="tr-TR" sz="2400" b="1" dirty="0" err="1" smtClean="0">
                <a:solidFill>
                  <a:srgbClr val="7030A0"/>
                </a:solidFill>
              </a:rPr>
              <a:t>works</a:t>
            </a:r>
            <a:endParaRPr lang="tr-TR" sz="2400" b="1" dirty="0" smtClean="0">
              <a:solidFill>
                <a:srgbClr val="7030A0"/>
              </a:solidFill>
            </a:endParaRPr>
          </a:p>
          <a:p>
            <a:pPr marL="64008" indent="0">
              <a:buNone/>
            </a:pPr>
            <a:endParaRPr lang="tr-TR" b="1" dirty="0">
              <a:solidFill>
                <a:srgbClr val="7030A0"/>
              </a:solidFill>
            </a:endParaRPr>
          </a:p>
          <a:p>
            <a:pPr marL="64008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There</a:t>
            </a:r>
            <a:r>
              <a:rPr lang="tr-TR" b="1" dirty="0" smtClean="0">
                <a:solidFill>
                  <a:srgbClr val="7030A0"/>
                </a:solidFill>
              </a:rPr>
              <a:t>,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I fine tuned my communication skills and improved on my ability to provide excellent costumer service. </a:t>
            </a:r>
            <a:endParaRPr lang="tr-TR" b="1" dirty="0" smtClean="0">
              <a:solidFill>
                <a:srgbClr val="7030A0"/>
              </a:solidFill>
            </a:endParaRPr>
          </a:p>
          <a:p>
            <a:pPr marL="64008" indent="0">
              <a:buNone/>
            </a:pPr>
            <a:endParaRPr lang="tr-TR" b="1" dirty="0" smtClean="0">
              <a:solidFill>
                <a:srgbClr val="7030A0"/>
              </a:solidFill>
            </a:endParaRPr>
          </a:p>
          <a:p>
            <a:pPr marL="64008" indent="0">
              <a:buNone/>
            </a:pPr>
            <a:r>
              <a:rPr lang="en-US" b="1" dirty="0">
                <a:solidFill>
                  <a:srgbClr val="7030A0"/>
                </a:solidFill>
              </a:rPr>
              <a:t>fine-tune the temperature of the room</a:t>
            </a:r>
          </a:p>
        </p:txBody>
      </p:sp>
    </p:spTree>
    <p:extLst>
      <p:ext uri="{BB962C8B-B14F-4D97-AF65-F5344CB8AC3E}">
        <p14:creationId xmlns:p14="http://schemas.microsoft.com/office/powerpoint/2010/main" val="32872411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b="1" dirty="0" err="1" smtClean="0"/>
              <a:t>pursue</a:t>
            </a:r>
            <a:r>
              <a:rPr lang="tr-TR" b="1" dirty="0" smtClean="0"/>
              <a:t> (v)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tr-TR" b="1" dirty="0" err="1" smtClean="0">
                <a:solidFill>
                  <a:srgbClr val="7030A0"/>
                </a:solidFill>
              </a:rPr>
              <a:t>go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after</a:t>
            </a:r>
            <a:r>
              <a:rPr lang="tr-TR" b="1" dirty="0" smtClean="0">
                <a:solidFill>
                  <a:srgbClr val="7030A0"/>
                </a:solidFill>
              </a:rPr>
              <a:t>, </a:t>
            </a:r>
            <a:r>
              <a:rPr lang="tr-TR" b="1" dirty="0" err="1" smtClean="0">
                <a:solidFill>
                  <a:srgbClr val="7030A0"/>
                </a:solidFill>
              </a:rPr>
              <a:t>follow</a:t>
            </a:r>
            <a:r>
              <a:rPr lang="tr-TR" b="1" dirty="0" smtClean="0">
                <a:solidFill>
                  <a:srgbClr val="7030A0"/>
                </a:solidFill>
              </a:rPr>
              <a:t>, </a:t>
            </a:r>
          </a:p>
          <a:p>
            <a:r>
              <a:rPr lang="tr-TR" b="1" dirty="0" err="1" smtClean="0">
                <a:solidFill>
                  <a:srgbClr val="7030A0"/>
                </a:solidFill>
              </a:rPr>
              <a:t>have</a:t>
            </a:r>
            <a:r>
              <a:rPr lang="tr-TR" b="1" dirty="0" smtClean="0">
                <a:solidFill>
                  <a:srgbClr val="7030A0"/>
                </a:solidFill>
              </a:rPr>
              <a:t> as </a:t>
            </a:r>
            <a:r>
              <a:rPr lang="tr-TR" b="1" dirty="0" err="1" smtClean="0">
                <a:solidFill>
                  <a:srgbClr val="7030A0"/>
                </a:solidFill>
              </a:rPr>
              <a:t>one’s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goal</a:t>
            </a:r>
            <a:endParaRPr lang="tr-TR" b="1" dirty="0" smtClean="0">
              <a:solidFill>
                <a:srgbClr val="7030A0"/>
              </a:solidFill>
            </a:endParaRPr>
          </a:p>
          <a:p>
            <a:endParaRPr lang="tr-TR" b="1" dirty="0">
              <a:solidFill>
                <a:srgbClr val="7030A0"/>
              </a:solidFill>
            </a:endParaRPr>
          </a:p>
          <a:p>
            <a:r>
              <a:rPr lang="en-US" b="1" dirty="0">
                <a:solidFill>
                  <a:srgbClr val="7030A0"/>
                </a:solidFill>
              </a:rPr>
              <a:t>He chose to </a:t>
            </a:r>
            <a:r>
              <a:rPr lang="en-US" b="1" dirty="0" smtClean="0">
                <a:solidFill>
                  <a:srgbClr val="7030A0"/>
                </a:solidFill>
              </a:rPr>
              <a:t>pursue</a:t>
            </a:r>
            <a:r>
              <a:rPr lang="en-US" b="1" dirty="0">
                <a:solidFill>
                  <a:srgbClr val="7030A0"/>
                </a:solidFill>
              </a:rPr>
              <a:t> a college degree</a:t>
            </a:r>
            <a:r>
              <a:rPr lang="en-US" b="1" dirty="0" smtClean="0">
                <a:solidFill>
                  <a:srgbClr val="7030A0"/>
                </a:solidFill>
              </a:rPr>
              <a:t>.</a:t>
            </a:r>
            <a:endParaRPr lang="tr-TR" b="1" dirty="0" smtClean="0">
              <a:solidFill>
                <a:srgbClr val="7030A0"/>
              </a:solidFill>
            </a:endParaRPr>
          </a:p>
          <a:p>
            <a:r>
              <a:rPr lang="en-US" b="1" dirty="0">
                <a:solidFill>
                  <a:srgbClr val="7030A0"/>
                </a:solidFill>
              </a:rPr>
              <a:t>Students should pursue their own interests, as well as do their school work.</a:t>
            </a:r>
          </a:p>
        </p:txBody>
      </p:sp>
    </p:spTree>
    <p:extLst>
      <p:ext uri="{BB962C8B-B14F-4D97-AF65-F5344CB8AC3E}">
        <p14:creationId xmlns:p14="http://schemas.microsoft.com/office/powerpoint/2010/main" val="41298832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435280" cy="1399032"/>
          </a:xfrm>
          <a:solidFill>
            <a:srgbClr val="FFFF00"/>
          </a:solidFill>
        </p:spPr>
        <p:txBody>
          <a:bodyPr/>
          <a:lstStyle/>
          <a:p>
            <a:r>
              <a:rPr lang="tr-TR" b="1" dirty="0" err="1" smtClean="0"/>
              <a:t>requirement</a:t>
            </a:r>
            <a:r>
              <a:rPr lang="tr-TR" b="1" dirty="0" smtClean="0"/>
              <a:t> (n)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2808"/>
            <a:ext cx="8435280" cy="4572000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r>
              <a:rPr lang="tr-TR" b="1" dirty="0" err="1" smtClean="0">
                <a:solidFill>
                  <a:srgbClr val="7030A0"/>
                </a:solidFill>
              </a:rPr>
              <a:t>sth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that</a:t>
            </a:r>
            <a:r>
              <a:rPr lang="tr-TR" b="1" dirty="0" smtClean="0">
                <a:solidFill>
                  <a:srgbClr val="7030A0"/>
                </a:solidFill>
              </a:rPr>
              <a:t> is </a:t>
            </a:r>
            <a:r>
              <a:rPr lang="tr-TR" b="1" dirty="0" err="1" smtClean="0">
                <a:solidFill>
                  <a:srgbClr val="7030A0"/>
                </a:solidFill>
              </a:rPr>
              <a:t>needed</a:t>
            </a:r>
            <a:r>
              <a:rPr lang="tr-TR" b="1" dirty="0" smtClean="0">
                <a:solidFill>
                  <a:srgbClr val="7030A0"/>
                </a:solidFill>
              </a:rPr>
              <a:t>,</a:t>
            </a:r>
          </a:p>
          <a:p>
            <a:r>
              <a:rPr lang="tr-TR" b="1" dirty="0" err="1" smtClean="0">
                <a:solidFill>
                  <a:srgbClr val="7030A0"/>
                </a:solidFill>
              </a:rPr>
              <a:t>necessity</a:t>
            </a:r>
            <a:r>
              <a:rPr lang="tr-TR" b="1" dirty="0" smtClean="0">
                <a:solidFill>
                  <a:srgbClr val="7030A0"/>
                </a:solidFill>
              </a:rPr>
              <a:t>,</a:t>
            </a:r>
          </a:p>
          <a:p>
            <a:r>
              <a:rPr lang="tr-TR" b="1" dirty="0" err="1" smtClean="0">
                <a:solidFill>
                  <a:srgbClr val="7030A0"/>
                </a:solidFill>
              </a:rPr>
              <a:t>demand</a:t>
            </a:r>
            <a:endParaRPr lang="tr-TR" b="1" dirty="0" smtClean="0">
              <a:solidFill>
                <a:srgbClr val="7030A0"/>
              </a:solidFill>
            </a:endParaRPr>
          </a:p>
          <a:p>
            <a:pPr marL="64008" indent="0">
              <a:buNone/>
            </a:pPr>
            <a:endParaRPr lang="tr-TR" b="1" dirty="0">
              <a:solidFill>
                <a:srgbClr val="7030A0"/>
              </a:solidFill>
            </a:endParaRPr>
          </a:p>
          <a:p>
            <a:pPr marL="64008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She </a:t>
            </a:r>
            <a:r>
              <a:rPr lang="en-US" b="1" dirty="0">
                <a:solidFill>
                  <a:srgbClr val="7030A0"/>
                </a:solidFill>
              </a:rPr>
              <a:t>has fulfilled the general </a:t>
            </a:r>
            <a:r>
              <a:rPr lang="en-US" b="1" i="1" dirty="0">
                <a:solidFill>
                  <a:srgbClr val="7030A0"/>
                </a:solidFill>
              </a:rPr>
              <a:t>requirements</a:t>
            </a:r>
            <a:r>
              <a:rPr lang="en-US" b="1" dirty="0">
                <a:solidFill>
                  <a:srgbClr val="7030A0"/>
                </a:solidFill>
              </a:rPr>
              <a:t> of the course.</a:t>
            </a:r>
            <a:endParaRPr lang="tr-TR" b="1" dirty="0">
              <a:solidFill>
                <a:srgbClr val="7030A0"/>
              </a:solidFill>
            </a:endParaRPr>
          </a:p>
          <a:p>
            <a:pPr marL="64008" indent="0">
              <a:buNone/>
            </a:pPr>
            <a:endParaRPr lang="tr-TR" b="1" dirty="0" smtClean="0">
              <a:solidFill>
                <a:srgbClr val="7030A0"/>
              </a:solidFill>
            </a:endParaRPr>
          </a:p>
          <a:p>
            <a:pPr marL="64008" indent="0">
              <a:buNone/>
            </a:pPr>
            <a:r>
              <a:rPr lang="en-US" b="1" dirty="0">
                <a:solidFill>
                  <a:srgbClr val="7030A0"/>
                </a:solidFill>
              </a:rPr>
              <a:t>He has met the basic </a:t>
            </a:r>
            <a:r>
              <a:rPr lang="en-US" b="1" i="1" dirty="0">
                <a:solidFill>
                  <a:srgbClr val="7030A0"/>
                </a:solidFill>
              </a:rPr>
              <a:t>requirements</a:t>
            </a:r>
            <a:r>
              <a:rPr lang="en-US" b="1" dirty="0">
                <a:solidFill>
                  <a:srgbClr val="7030A0"/>
                </a:solidFill>
              </a:rPr>
              <a:t> for graduation.</a:t>
            </a:r>
          </a:p>
        </p:txBody>
      </p:sp>
    </p:spTree>
    <p:extLst>
      <p:ext uri="{BB962C8B-B14F-4D97-AF65-F5344CB8AC3E}">
        <p14:creationId xmlns:p14="http://schemas.microsoft.com/office/powerpoint/2010/main" val="5057313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b="1" dirty="0" err="1" smtClean="0"/>
              <a:t>to</a:t>
            </a:r>
            <a:r>
              <a:rPr lang="tr-TR" b="1" dirty="0" smtClean="0"/>
              <a:t> be </a:t>
            </a:r>
            <a:r>
              <a:rPr lang="tr-TR" b="1" dirty="0" err="1" smtClean="0"/>
              <a:t>intrigued</a:t>
            </a:r>
            <a:r>
              <a:rPr lang="tr-TR" b="1" dirty="0" smtClean="0"/>
              <a:t> </a:t>
            </a:r>
            <a:r>
              <a:rPr lang="tr-TR" b="1" dirty="0" err="1" smtClean="0"/>
              <a:t>with</a:t>
            </a:r>
            <a:r>
              <a:rPr lang="tr-TR" b="1" dirty="0" smtClean="0"/>
              <a:t>/</a:t>
            </a:r>
            <a:r>
              <a:rPr lang="tr-TR" b="1" dirty="0" err="1" smtClean="0"/>
              <a:t>by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tr-TR" b="1" dirty="0" err="1" smtClean="0">
                <a:solidFill>
                  <a:srgbClr val="7030A0"/>
                </a:solidFill>
              </a:rPr>
              <a:t>To</a:t>
            </a:r>
            <a:r>
              <a:rPr lang="tr-TR" b="1" dirty="0" smtClean="0">
                <a:solidFill>
                  <a:srgbClr val="7030A0"/>
                </a:solidFill>
              </a:rPr>
              <a:t> be </a:t>
            </a:r>
            <a:r>
              <a:rPr lang="tr-TR" b="1" dirty="0" err="1" smtClean="0">
                <a:solidFill>
                  <a:srgbClr val="7030A0"/>
                </a:solidFill>
              </a:rPr>
              <a:t>very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interested</a:t>
            </a:r>
            <a:r>
              <a:rPr lang="tr-TR" b="1" dirty="0" smtClean="0">
                <a:solidFill>
                  <a:srgbClr val="7030A0"/>
                </a:solidFill>
              </a:rPr>
              <a:t> in </a:t>
            </a:r>
            <a:r>
              <a:rPr lang="tr-TR" b="1" dirty="0" err="1" smtClean="0">
                <a:solidFill>
                  <a:srgbClr val="7030A0"/>
                </a:solidFill>
              </a:rPr>
              <a:t>stg</a:t>
            </a:r>
            <a:r>
              <a:rPr lang="tr-TR" b="1" dirty="0" smtClean="0">
                <a:solidFill>
                  <a:srgbClr val="7030A0"/>
                </a:solidFill>
              </a:rPr>
              <a:t>,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He </a:t>
            </a:r>
            <a:r>
              <a:rPr lang="en-US" b="1" u="sng" dirty="0">
                <a:solidFill>
                  <a:srgbClr val="7030A0"/>
                </a:solidFill>
              </a:rPr>
              <a:t>was intrigued by</a:t>
            </a:r>
            <a:r>
              <a:rPr lang="en-US" b="1" dirty="0">
                <a:solidFill>
                  <a:srgbClr val="7030A0"/>
                </a:solidFill>
              </a:rPr>
              <a:t> her reaction</a:t>
            </a:r>
            <a:r>
              <a:rPr lang="en-US" b="1" dirty="0" smtClean="0">
                <a:solidFill>
                  <a:srgbClr val="7030A0"/>
                </a:solidFill>
              </a:rPr>
              <a:t>.</a:t>
            </a:r>
            <a:endParaRPr lang="tr-TR" b="1" dirty="0" smtClean="0">
              <a:solidFill>
                <a:srgbClr val="7030A0"/>
              </a:solidFill>
            </a:endParaRPr>
          </a:p>
          <a:p>
            <a:pPr marL="64008" indent="0">
              <a:buNone/>
            </a:pPr>
            <a:endParaRPr lang="tr-TR" b="1" dirty="0" smtClean="0">
              <a:solidFill>
                <a:srgbClr val="7030A0"/>
              </a:solidFill>
            </a:endParaRPr>
          </a:p>
          <a:p>
            <a:pPr marL="64008" indent="0">
              <a:buNone/>
            </a:pPr>
            <a:endParaRPr lang="tr-TR" b="1" dirty="0">
              <a:solidFill>
                <a:srgbClr val="7030A0"/>
              </a:solidFill>
            </a:endParaRPr>
          </a:p>
          <a:p>
            <a:r>
              <a:rPr lang="en-US" b="1" dirty="0">
                <a:solidFill>
                  <a:srgbClr val="7030A0"/>
                </a:solidFill>
              </a:rPr>
              <a:t>intrigued to know/learn </a:t>
            </a:r>
            <a:r>
              <a:rPr lang="en-US" b="1" dirty="0" err="1">
                <a:solidFill>
                  <a:srgbClr val="7030A0"/>
                </a:solidFill>
              </a:rPr>
              <a:t>etc</a:t>
            </a:r>
            <a:r>
              <a:rPr lang="en-US" b="1" dirty="0">
                <a:solidFill>
                  <a:srgbClr val="7030A0"/>
                </a:solidFill>
              </a:rPr>
              <a:t> </a:t>
            </a:r>
            <a:endParaRPr lang="tr-TR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She </a:t>
            </a:r>
            <a:r>
              <a:rPr lang="en-US" b="1" u="sng" dirty="0">
                <a:solidFill>
                  <a:srgbClr val="7030A0"/>
                </a:solidFill>
              </a:rPr>
              <a:t>was intrigued to know</a:t>
            </a:r>
            <a:r>
              <a:rPr lang="en-US" b="1" dirty="0">
                <a:solidFill>
                  <a:srgbClr val="7030A0"/>
                </a:solidFill>
              </a:rPr>
              <a:t> what he planned to do next.</a:t>
            </a:r>
          </a:p>
        </p:txBody>
      </p:sp>
    </p:spTree>
    <p:extLst>
      <p:ext uri="{BB962C8B-B14F-4D97-AF65-F5344CB8AC3E}">
        <p14:creationId xmlns:p14="http://schemas.microsoft.com/office/powerpoint/2010/main" val="28669707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b="1" dirty="0" err="1" smtClean="0"/>
              <a:t>enhance</a:t>
            </a:r>
            <a:r>
              <a:rPr lang="tr-TR" b="1" dirty="0" smtClean="0"/>
              <a:t> (v)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tr-TR" b="1" dirty="0" err="1">
                <a:solidFill>
                  <a:srgbClr val="7030A0"/>
                </a:solidFill>
              </a:rPr>
              <a:t>i</a:t>
            </a:r>
            <a:r>
              <a:rPr lang="tr-TR" b="1" dirty="0" err="1" smtClean="0">
                <a:solidFill>
                  <a:srgbClr val="7030A0"/>
                </a:solidFill>
              </a:rPr>
              <a:t>mprove</a:t>
            </a:r>
            <a:r>
              <a:rPr lang="tr-TR" b="1" dirty="0" smtClean="0">
                <a:solidFill>
                  <a:srgbClr val="7030A0"/>
                </a:solidFill>
              </a:rPr>
              <a:t>, </a:t>
            </a:r>
            <a:r>
              <a:rPr lang="tr-TR" b="1" dirty="0" err="1" smtClean="0">
                <a:solidFill>
                  <a:srgbClr val="7030A0"/>
                </a:solidFill>
              </a:rPr>
              <a:t>strengthen</a:t>
            </a:r>
            <a:endParaRPr lang="tr-TR" b="1" dirty="0" smtClean="0">
              <a:solidFill>
                <a:srgbClr val="7030A0"/>
              </a:solidFill>
            </a:endParaRPr>
          </a:p>
          <a:p>
            <a:endParaRPr lang="tr-TR" b="1" dirty="0">
              <a:solidFill>
                <a:srgbClr val="7030A0"/>
              </a:solidFill>
            </a:endParaRPr>
          </a:p>
          <a:p>
            <a:r>
              <a:rPr lang="en-US" b="1" dirty="0">
                <a:solidFill>
                  <a:srgbClr val="7030A0"/>
                </a:solidFill>
              </a:rPr>
              <a:t>The company is looking to </a:t>
            </a:r>
            <a:r>
              <a:rPr lang="en-US" b="1" i="1" dirty="0">
                <a:solidFill>
                  <a:srgbClr val="7030A0"/>
                </a:solidFill>
              </a:rPr>
              <a:t>enhance</a:t>
            </a:r>
            <a:r>
              <a:rPr lang="en-US" b="1" dirty="0">
                <a:solidFill>
                  <a:srgbClr val="7030A0"/>
                </a:solidFill>
              </a:rPr>
              <a:t> its earnings potential.</a:t>
            </a:r>
          </a:p>
        </p:txBody>
      </p:sp>
    </p:spTree>
    <p:extLst>
      <p:ext uri="{BB962C8B-B14F-4D97-AF65-F5344CB8AC3E}">
        <p14:creationId xmlns:p14="http://schemas.microsoft.com/office/powerpoint/2010/main" val="35738757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b="1" dirty="0" err="1" smtClean="0"/>
              <a:t>maximize</a:t>
            </a:r>
            <a:r>
              <a:rPr lang="tr-TR" b="1" dirty="0" smtClean="0"/>
              <a:t> (v)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tr-TR" b="1" dirty="0" err="1" smtClean="0">
                <a:solidFill>
                  <a:srgbClr val="7030A0"/>
                </a:solidFill>
              </a:rPr>
              <a:t>blow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up</a:t>
            </a:r>
            <a:r>
              <a:rPr lang="tr-TR" b="1" dirty="0" smtClean="0">
                <a:solidFill>
                  <a:srgbClr val="7030A0"/>
                </a:solidFill>
              </a:rPr>
              <a:t>, </a:t>
            </a:r>
            <a:r>
              <a:rPr lang="tr-TR" b="1" dirty="0" err="1" smtClean="0">
                <a:solidFill>
                  <a:srgbClr val="7030A0"/>
                </a:solidFill>
              </a:rPr>
              <a:t>increase</a:t>
            </a:r>
            <a:endParaRPr lang="tr-TR" b="1" dirty="0" smtClean="0">
              <a:solidFill>
                <a:srgbClr val="7030A0"/>
              </a:solidFill>
            </a:endParaRPr>
          </a:p>
          <a:p>
            <a:endParaRPr lang="tr-TR" b="1" dirty="0">
              <a:solidFill>
                <a:srgbClr val="7030A0"/>
              </a:solidFill>
            </a:endParaRPr>
          </a:p>
          <a:p>
            <a:r>
              <a:rPr lang="en-US" b="1" dirty="0">
                <a:solidFill>
                  <a:srgbClr val="7030A0"/>
                </a:solidFill>
              </a:rPr>
              <a:t>This program will teach you how to </a:t>
            </a:r>
            <a:r>
              <a:rPr lang="en-US" b="1" i="1" u="sng" dirty="0">
                <a:solidFill>
                  <a:srgbClr val="7030A0"/>
                </a:solidFill>
              </a:rPr>
              <a:t>maximize</a:t>
            </a:r>
            <a:r>
              <a:rPr lang="en-US" b="1" dirty="0">
                <a:solidFill>
                  <a:srgbClr val="7030A0"/>
                </a:solidFill>
              </a:rPr>
              <a:t> your strengths while </a:t>
            </a:r>
            <a:r>
              <a:rPr lang="en-US" b="1" u="sng" dirty="0">
                <a:solidFill>
                  <a:srgbClr val="7030A0"/>
                </a:solidFill>
              </a:rPr>
              <a:t>minimizing</a:t>
            </a:r>
            <a:r>
              <a:rPr lang="en-US" b="1" dirty="0">
                <a:solidFill>
                  <a:srgbClr val="7030A0"/>
                </a:solidFill>
              </a:rPr>
              <a:t> your weaknesses</a:t>
            </a:r>
            <a:r>
              <a:rPr lang="en-US" b="1" dirty="0" smtClean="0">
                <a:solidFill>
                  <a:srgbClr val="7030A0"/>
                </a:solidFill>
              </a:rPr>
              <a:t>.</a:t>
            </a:r>
            <a:endParaRPr lang="tr-TR" b="1" dirty="0" smtClean="0">
              <a:solidFill>
                <a:srgbClr val="7030A0"/>
              </a:solidFill>
            </a:endParaRPr>
          </a:p>
          <a:p>
            <a:pPr marL="64008" indent="0">
              <a:buNone/>
            </a:pPr>
            <a:endParaRPr lang="tr-TR" b="1" dirty="0">
              <a:solidFill>
                <a:srgbClr val="7030A0"/>
              </a:solidFill>
            </a:endParaRPr>
          </a:p>
          <a:p>
            <a:r>
              <a:rPr lang="tr-TR" b="1" dirty="0" err="1" smtClean="0">
                <a:solidFill>
                  <a:srgbClr val="7030A0"/>
                </a:solidFill>
              </a:rPr>
              <a:t>maximize</a:t>
            </a:r>
            <a:r>
              <a:rPr lang="tr-TR" b="1" dirty="0" smtClean="0">
                <a:solidFill>
                  <a:srgbClr val="7030A0"/>
                </a:solidFill>
              </a:rPr>
              <a:t> X minimize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70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b="1" dirty="0" smtClean="0"/>
              <a:t>?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Read the job advertisement carefully</a:t>
            </a:r>
          </a:p>
          <a:p>
            <a:r>
              <a:rPr lang="en-US" b="1" dirty="0">
                <a:solidFill>
                  <a:srgbClr val="7030A0"/>
                </a:solidFill>
              </a:rPr>
              <a:t>Research the corporate website, read and try to understand their mission statement </a:t>
            </a:r>
            <a:endParaRPr lang="tr-TR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Call </a:t>
            </a:r>
            <a:r>
              <a:rPr lang="en-US" b="1" dirty="0">
                <a:solidFill>
                  <a:srgbClr val="7030A0"/>
                </a:solidFill>
              </a:rPr>
              <a:t>"insiders" (people that work with the company)</a:t>
            </a:r>
          </a:p>
          <a:p>
            <a:pPr marL="64008" indent="0">
              <a:buNone/>
            </a:pP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0109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b="1" dirty="0" err="1" smtClean="0"/>
              <a:t>attend</a:t>
            </a:r>
            <a:r>
              <a:rPr lang="tr-TR" b="1" dirty="0" smtClean="0"/>
              <a:t> (v)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tr-TR" b="1" dirty="0" err="1" smtClean="0">
                <a:solidFill>
                  <a:srgbClr val="7030A0"/>
                </a:solidFill>
              </a:rPr>
              <a:t>to</a:t>
            </a:r>
            <a:r>
              <a:rPr lang="tr-TR" b="1" dirty="0" smtClean="0">
                <a:solidFill>
                  <a:srgbClr val="7030A0"/>
                </a:solidFill>
              </a:rPr>
              <a:t> be </a:t>
            </a:r>
            <a:r>
              <a:rPr lang="tr-TR" b="1" dirty="0" err="1" smtClean="0">
                <a:solidFill>
                  <a:srgbClr val="7030A0"/>
                </a:solidFill>
              </a:rPr>
              <a:t>present</a:t>
            </a:r>
            <a:r>
              <a:rPr lang="tr-TR" b="1" dirty="0" smtClean="0">
                <a:solidFill>
                  <a:srgbClr val="7030A0"/>
                </a:solidFill>
              </a:rPr>
              <a:t> at,</a:t>
            </a:r>
          </a:p>
          <a:p>
            <a:r>
              <a:rPr lang="tr-TR" b="1" dirty="0" err="1" smtClean="0">
                <a:solidFill>
                  <a:srgbClr val="7030A0"/>
                </a:solidFill>
              </a:rPr>
              <a:t>to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go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to</a:t>
            </a:r>
            <a:endParaRPr lang="tr-TR" b="1" dirty="0" smtClean="0">
              <a:solidFill>
                <a:srgbClr val="7030A0"/>
              </a:solidFill>
            </a:endParaRPr>
          </a:p>
          <a:p>
            <a:endParaRPr lang="tr-TR" b="1" dirty="0">
              <a:solidFill>
                <a:srgbClr val="7030A0"/>
              </a:solidFill>
            </a:endParaRPr>
          </a:p>
          <a:p>
            <a:pPr marL="64008" indent="0">
              <a:buNone/>
            </a:pPr>
            <a:r>
              <a:rPr lang="en-US" b="1" dirty="0">
                <a:solidFill>
                  <a:srgbClr val="7030A0"/>
                </a:solidFill>
              </a:rPr>
              <a:t>More than 1000 people attended the conference</a:t>
            </a:r>
            <a:r>
              <a:rPr lang="en-US" b="1" dirty="0" smtClean="0">
                <a:solidFill>
                  <a:srgbClr val="7030A0"/>
                </a:solidFill>
              </a:rPr>
              <a:t>.</a:t>
            </a:r>
            <a:endParaRPr lang="tr-TR" b="1" dirty="0" smtClean="0">
              <a:solidFill>
                <a:srgbClr val="7030A0"/>
              </a:solidFill>
            </a:endParaRPr>
          </a:p>
          <a:p>
            <a:pPr marL="64008" indent="0">
              <a:buNone/>
            </a:pPr>
            <a:endParaRPr lang="tr-TR" b="1" dirty="0" smtClean="0">
              <a:solidFill>
                <a:srgbClr val="7030A0"/>
              </a:solidFill>
            </a:endParaRPr>
          </a:p>
          <a:p>
            <a:pPr marL="64008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Karl</a:t>
            </a:r>
            <a:r>
              <a:rPr lang="en-US" b="1" dirty="0">
                <a:solidFill>
                  <a:srgbClr val="7030A0"/>
                </a:solidFill>
              </a:rPr>
              <a:t> attended </a:t>
            </a:r>
            <a:r>
              <a:rPr lang="tr-TR" b="1" dirty="0" err="1" smtClean="0">
                <a:solidFill>
                  <a:srgbClr val="7030A0"/>
                </a:solidFill>
              </a:rPr>
              <a:t>college</a:t>
            </a:r>
            <a:r>
              <a:rPr lang="en-US" b="1" dirty="0">
                <a:solidFill>
                  <a:srgbClr val="7030A0"/>
                </a:solidFill>
              </a:rPr>
              <a:t> after </a:t>
            </a:r>
            <a:r>
              <a:rPr lang="tr-TR" b="1" dirty="0" err="1" smtClean="0">
                <a:solidFill>
                  <a:srgbClr val="7030A0"/>
                </a:solidFill>
              </a:rPr>
              <a:t>military</a:t>
            </a:r>
            <a:r>
              <a:rPr lang="en-US" b="1" dirty="0">
                <a:solidFill>
                  <a:srgbClr val="7030A0"/>
                </a:solidFill>
              </a:rPr>
              <a:t> service.</a:t>
            </a:r>
          </a:p>
        </p:txBody>
      </p:sp>
    </p:spTree>
    <p:extLst>
      <p:ext uri="{BB962C8B-B14F-4D97-AF65-F5344CB8AC3E}">
        <p14:creationId xmlns:p14="http://schemas.microsoft.com/office/powerpoint/2010/main" val="41452369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b="1" dirty="0" err="1" smtClean="0"/>
              <a:t>asset</a:t>
            </a:r>
            <a:r>
              <a:rPr lang="tr-TR" b="1" dirty="0" smtClean="0"/>
              <a:t> (n)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s</a:t>
            </a:r>
            <a:r>
              <a:rPr lang="tr-TR" sz="2400" b="1" dirty="0" err="1" smtClean="0">
                <a:solidFill>
                  <a:srgbClr val="7030A0"/>
                </a:solidFill>
              </a:rPr>
              <a:t>t</a:t>
            </a:r>
            <a:r>
              <a:rPr lang="tr-TR" sz="2400" b="1" dirty="0" err="1">
                <a:solidFill>
                  <a:srgbClr val="7030A0"/>
                </a:solidFill>
              </a:rPr>
              <a:t>h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>
                <a:solidFill>
                  <a:srgbClr val="7030A0"/>
                </a:solidFill>
              </a:rPr>
              <a:t>or </a:t>
            </a:r>
            <a:r>
              <a:rPr lang="en-US" sz="2400" b="1" dirty="0" smtClean="0">
                <a:solidFill>
                  <a:srgbClr val="7030A0"/>
                </a:solidFill>
              </a:rPr>
              <a:t>s</a:t>
            </a:r>
            <a:r>
              <a:rPr lang="tr-TR" sz="2400" b="1" dirty="0" smtClean="0">
                <a:solidFill>
                  <a:srgbClr val="7030A0"/>
                </a:solidFill>
              </a:rPr>
              <a:t>/o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>
                <a:solidFill>
                  <a:srgbClr val="7030A0"/>
                </a:solidFill>
              </a:rPr>
              <a:t>that is </a:t>
            </a:r>
            <a:r>
              <a:rPr lang="tr-TR" sz="2400" b="1" dirty="0" err="1" smtClean="0">
                <a:solidFill>
                  <a:srgbClr val="7030A0"/>
                </a:solidFill>
              </a:rPr>
              <a:t>useful</a:t>
            </a:r>
            <a:r>
              <a:rPr lang="en-US" sz="2400" b="1" dirty="0">
                <a:solidFill>
                  <a:srgbClr val="7030A0"/>
                </a:solidFill>
              </a:rPr>
              <a:t> because they help you </a:t>
            </a:r>
            <a:r>
              <a:rPr lang="tr-TR" sz="2400" b="1" dirty="0" err="1" smtClean="0">
                <a:solidFill>
                  <a:srgbClr val="7030A0"/>
                </a:solidFill>
              </a:rPr>
              <a:t>succeed</a:t>
            </a:r>
            <a:r>
              <a:rPr lang="tr-TR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or </a:t>
            </a:r>
            <a:r>
              <a:rPr lang="en-US" sz="2400" b="1" dirty="0">
                <a:solidFill>
                  <a:srgbClr val="7030A0"/>
                </a:solidFill>
              </a:rPr>
              <a:t>deal with </a:t>
            </a:r>
            <a:r>
              <a:rPr lang="en-US" sz="2400" b="1" dirty="0" smtClean="0">
                <a:solidFill>
                  <a:srgbClr val="7030A0"/>
                </a:solidFill>
              </a:rPr>
              <a:t>problems</a:t>
            </a:r>
            <a:endParaRPr lang="tr-TR" sz="2400" b="1" dirty="0" smtClean="0">
              <a:solidFill>
                <a:srgbClr val="7030A0"/>
              </a:solidFill>
            </a:endParaRPr>
          </a:p>
          <a:p>
            <a:endParaRPr lang="tr-TR" sz="2400" b="1" dirty="0">
              <a:solidFill>
                <a:srgbClr val="7030A0"/>
              </a:solidFill>
            </a:endParaRPr>
          </a:p>
          <a:p>
            <a:r>
              <a:rPr lang="tr-TR" b="1" dirty="0" smtClean="0">
                <a:solidFill>
                  <a:srgbClr val="7030A0"/>
                </a:solidFill>
              </a:rPr>
              <a:t>I </a:t>
            </a:r>
            <a:r>
              <a:rPr lang="tr-TR" b="1" dirty="0" err="1" smtClean="0">
                <a:solidFill>
                  <a:srgbClr val="7030A0"/>
                </a:solidFill>
              </a:rPr>
              <a:t>believe</a:t>
            </a:r>
            <a:r>
              <a:rPr lang="tr-TR" b="1" dirty="0" smtClean="0">
                <a:solidFill>
                  <a:srgbClr val="7030A0"/>
                </a:solidFill>
              </a:rPr>
              <a:t> I </a:t>
            </a:r>
            <a:r>
              <a:rPr lang="tr-TR" b="1" dirty="0" err="1" smtClean="0">
                <a:solidFill>
                  <a:srgbClr val="7030A0"/>
                </a:solidFill>
              </a:rPr>
              <a:t>could</a:t>
            </a:r>
            <a:r>
              <a:rPr lang="tr-TR" b="1" dirty="0" smtClean="0">
                <a:solidFill>
                  <a:srgbClr val="7030A0"/>
                </a:solidFill>
              </a:rPr>
              <a:t> be a </a:t>
            </a:r>
            <a:r>
              <a:rPr lang="tr-TR" b="1" dirty="0" err="1" smtClean="0">
                <a:solidFill>
                  <a:srgbClr val="7030A0"/>
                </a:solidFill>
              </a:rPr>
              <a:t>valuable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asset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to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your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organization</a:t>
            </a:r>
            <a:r>
              <a:rPr lang="tr-TR" b="1" dirty="0" smtClean="0">
                <a:solidFill>
                  <a:srgbClr val="7030A0"/>
                </a:solidFill>
              </a:rPr>
              <a:t>.</a:t>
            </a:r>
          </a:p>
          <a:p>
            <a:pPr marL="64008" indent="0">
              <a:buNone/>
            </a:pPr>
            <a:endParaRPr lang="tr-TR" b="1" dirty="0">
              <a:solidFill>
                <a:srgbClr val="7030A0"/>
              </a:solidFill>
            </a:endParaRPr>
          </a:p>
          <a:p>
            <a:r>
              <a:rPr lang="en-US" b="1" dirty="0">
                <a:solidFill>
                  <a:srgbClr val="7030A0"/>
                </a:solidFill>
              </a:rPr>
              <a:t>A sense of humor is a great asset in this business.</a:t>
            </a:r>
          </a:p>
        </p:txBody>
      </p:sp>
    </p:spTree>
    <p:extLst>
      <p:ext uri="{BB962C8B-B14F-4D97-AF65-F5344CB8AC3E}">
        <p14:creationId xmlns:p14="http://schemas.microsoft.com/office/powerpoint/2010/main" val="41511975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b="1" dirty="0" err="1" smtClean="0"/>
              <a:t>execute</a:t>
            </a:r>
            <a:r>
              <a:rPr lang="tr-TR" b="1" dirty="0" smtClean="0"/>
              <a:t> (v)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to </a:t>
            </a:r>
            <a:r>
              <a:rPr lang="tr-TR" sz="2800" b="1" dirty="0" err="1" smtClean="0">
                <a:solidFill>
                  <a:srgbClr val="7030A0"/>
                </a:solidFill>
              </a:rPr>
              <a:t>carry</a:t>
            </a:r>
            <a:r>
              <a:rPr lang="tr-TR" sz="2800" b="1" dirty="0" smtClean="0">
                <a:solidFill>
                  <a:srgbClr val="7030A0"/>
                </a:solidFill>
              </a:rPr>
              <a:t> </a:t>
            </a:r>
            <a:r>
              <a:rPr lang="tr-TR" sz="2800" b="1" dirty="0" err="1" smtClean="0">
                <a:solidFill>
                  <a:srgbClr val="7030A0"/>
                </a:solidFill>
              </a:rPr>
              <a:t>out</a:t>
            </a:r>
            <a:r>
              <a:rPr lang="tr-TR" sz="2800" b="1" dirty="0" smtClean="0">
                <a:solidFill>
                  <a:srgbClr val="7030A0"/>
                </a:solidFill>
              </a:rPr>
              <a:t> a </a:t>
            </a:r>
            <a:r>
              <a:rPr lang="tr-TR" sz="2800" b="1" dirty="0" err="1" smtClean="0">
                <a:solidFill>
                  <a:srgbClr val="7030A0"/>
                </a:solidFill>
              </a:rPr>
              <a:t>task</a:t>
            </a:r>
            <a:r>
              <a:rPr lang="tr-TR" sz="2800" b="1" dirty="0" smtClean="0">
                <a:solidFill>
                  <a:srgbClr val="7030A0"/>
                </a:solidFill>
              </a:rPr>
              <a:t>, </a:t>
            </a:r>
            <a:r>
              <a:rPr lang="en-US" sz="2800" b="1" dirty="0" smtClean="0">
                <a:solidFill>
                  <a:srgbClr val="7030A0"/>
                </a:solidFill>
              </a:rPr>
              <a:t>implement</a:t>
            </a:r>
            <a:endParaRPr lang="tr-TR" b="1" dirty="0">
              <a:solidFill>
                <a:srgbClr val="7030A0"/>
              </a:solidFill>
            </a:endParaRPr>
          </a:p>
          <a:p>
            <a:pPr marL="64008" indent="0">
              <a:buNone/>
            </a:pPr>
            <a:r>
              <a:rPr lang="tr-TR" b="1" dirty="0" err="1" smtClean="0">
                <a:solidFill>
                  <a:srgbClr val="7030A0"/>
                </a:solidFill>
              </a:rPr>
              <a:t>They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carefully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executed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the</a:t>
            </a:r>
            <a:r>
              <a:rPr lang="tr-TR" b="1" dirty="0" smtClean="0">
                <a:solidFill>
                  <a:srgbClr val="7030A0"/>
                </a:solidFill>
              </a:rPr>
              <a:t> plan.</a:t>
            </a:r>
          </a:p>
          <a:p>
            <a:endParaRPr lang="tr-TR" b="1" dirty="0">
              <a:solidFill>
                <a:srgbClr val="7030A0"/>
              </a:solidFill>
            </a:endParaRPr>
          </a:p>
          <a:p>
            <a:r>
              <a:rPr lang="en-US" sz="2800" b="1" dirty="0">
                <a:solidFill>
                  <a:srgbClr val="7030A0"/>
                </a:solidFill>
              </a:rPr>
              <a:t>to </a:t>
            </a:r>
            <a:r>
              <a:rPr lang="tr-TR" sz="2800" b="1" dirty="0" err="1" smtClean="0">
                <a:solidFill>
                  <a:srgbClr val="7030A0"/>
                </a:solidFill>
              </a:rPr>
              <a:t>kill</a:t>
            </a:r>
            <a:r>
              <a:rPr lang="en-US" sz="2800" b="1" dirty="0">
                <a:solidFill>
                  <a:srgbClr val="7030A0"/>
                </a:solidFill>
              </a:rPr>
              <a:t> </a:t>
            </a:r>
            <a:r>
              <a:rPr lang="en-US" sz="2800" b="1" dirty="0" smtClean="0">
                <a:solidFill>
                  <a:srgbClr val="7030A0"/>
                </a:solidFill>
              </a:rPr>
              <a:t>s</a:t>
            </a:r>
            <a:r>
              <a:rPr lang="tr-TR" sz="2800" b="1" dirty="0" smtClean="0">
                <a:solidFill>
                  <a:srgbClr val="7030A0"/>
                </a:solidFill>
              </a:rPr>
              <a:t>/o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>
                <a:solidFill>
                  <a:srgbClr val="7030A0"/>
                </a:solidFill>
              </a:rPr>
              <a:t>as a </a:t>
            </a:r>
            <a:r>
              <a:rPr lang="tr-TR" sz="2800" b="1" dirty="0" smtClean="0">
                <a:solidFill>
                  <a:srgbClr val="7030A0"/>
                </a:solidFill>
              </a:rPr>
              <a:t>legal </a:t>
            </a:r>
            <a:r>
              <a:rPr lang="tr-TR" sz="2800" b="1" dirty="0" err="1" smtClean="0">
                <a:solidFill>
                  <a:srgbClr val="7030A0"/>
                </a:solidFill>
              </a:rPr>
              <a:t>punishment</a:t>
            </a:r>
            <a:endParaRPr lang="en-US" sz="2800" b="1" dirty="0">
              <a:solidFill>
                <a:srgbClr val="7030A0"/>
              </a:solidFill>
            </a:endParaRPr>
          </a:p>
          <a:p>
            <a:pPr marL="64008" indent="0">
              <a:buNone/>
            </a:pPr>
            <a:r>
              <a:rPr lang="en-US" b="1" i="1" dirty="0">
                <a:solidFill>
                  <a:srgbClr val="7030A0"/>
                </a:solidFill>
              </a:rPr>
              <a:t>He was executed for </a:t>
            </a:r>
            <a:r>
              <a:rPr lang="tr-TR" b="1" i="1" dirty="0" err="1" smtClean="0">
                <a:solidFill>
                  <a:srgbClr val="7030A0"/>
                </a:solidFill>
              </a:rPr>
              <a:t>murder</a:t>
            </a:r>
            <a:r>
              <a:rPr lang="en-US" b="1" i="1" dirty="0" smtClean="0">
                <a:solidFill>
                  <a:srgbClr val="7030A0"/>
                </a:solidFill>
              </a:rPr>
              <a:t>.</a:t>
            </a:r>
            <a:endParaRPr lang="tr-TR" b="1" i="1" dirty="0" smtClean="0">
              <a:solidFill>
                <a:srgbClr val="7030A0"/>
              </a:solidFill>
            </a:endParaRPr>
          </a:p>
          <a:p>
            <a:pPr marL="64008" indent="0">
              <a:buNone/>
            </a:pPr>
            <a:endParaRPr lang="tr-TR" b="1" i="1" dirty="0" smtClean="0">
              <a:solidFill>
                <a:srgbClr val="7030A0"/>
              </a:solidFill>
            </a:endParaRPr>
          </a:p>
          <a:p>
            <a:pPr marL="64008" indent="0">
              <a:buNone/>
            </a:pPr>
            <a:r>
              <a:rPr lang="tr-TR" sz="2400" b="1" i="1" dirty="0" err="1" smtClean="0">
                <a:solidFill>
                  <a:srgbClr val="7030A0"/>
                </a:solidFill>
              </a:rPr>
              <a:t>execution</a:t>
            </a:r>
            <a:r>
              <a:rPr lang="tr-TR" sz="2400" b="1" i="1" dirty="0" smtClean="0">
                <a:solidFill>
                  <a:srgbClr val="7030A0"/>
                </a:solidFill>
              </a:rPr>
              <a:t> (n)</a:t>
            </a:r>
          </a:p>
          <a:p>
            <a:pPr marL="64008" indent="0">
              <a:buNone/>
            </a:pPr>
            <a:r>
              <a:rPr lang="tr-TR" sz="2400" b="1" i="1" dirty="0" err="1" smtClean="0">
                <a:solidFill>
                  <a:srgbClr val="7030A0"/>
                </a:solidFill>
              </a:rPr>
              <a:t>executive</a:t>
            </a:r>
            <a:r>
              <a:rPr lang="tr-TR" sz="2400" b="1" i="1" dirty="0" smtClean="0">
                <a:solidFill>
                  <a:srgbClr val="7030A0"/>
                </a:solidFill>
              </a:rPr>
              <a:t> (</a:t>
            </a:r>
            <a:r>
              <a:rPr lang="tr-TR" sz="2400" b="1" i="1" dirty="0" err="1" smtClean="0">
                <a:solidFill>
                  <a:srgbClr val="7030A0"/>
                </a:solidFill>
              </a:rPr>
              <a:t>adj</a:t>
            </a:r>
            <a:r>
              <a:rPr lang="tr-TR" sz="2400" b="1" i="1" dirty="0" smtClean="0">
                <a:solidFill>
                  <a:srgbClr val="7030A0"/>
                </a:solidFill>
              </a:rPr>
              <a:t>)</a:t>
            </a:r>
            <a:endParaRPr lang="en-US" sz="2400" b="1" i="1" dirty="0">
              <a:solidFill>
                <a:srgbClr val="7030A0"/>
              </a:solidFill>
            </a:endParaRPr>
          </a:p>
          <a:p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5605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435280" cy="1399032"/>
          </a:xfrm>
          <a:solidFill>
            <a:srgbClr val="FFFF00"/>
          </a:solidFill>
        </p:spPr>
        <p:txBody>
          <a:bodyPr/>
          <a:lstStyle/>
          <a:p>
            <a:r>
              <a:rPr lang="tr-TR" b="1" dirty="0" err="1" smtClean="0"/>
              <a:t>launch</a:t>
            </a:r>
            <a:r>
              <a:rPr lang="tr-TR" b="1" dirty="0" smtClean="0"/>
              <a:t> (v/n)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882808"/>
            <a:ext cx="8856984" cy="45720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tr-TR" sz="2400" b="1" dirty="0" smtClean="0">
                <a:solidFill>
                  <a:srgbClr val="7030A0"/>
                </a:solidFill>
              </a:rPr>
              <a:t>(v) </a:t>
            </a:r>
            <a:r>
              <a:rPr lang="tr-TR" sz="2400" b="1" dirty="0" err="1" smtClean="0">
                <a:solidFill>
                  <a:srgbClr val="7030A0"/>
                </a:solidFill>
              </a:rPr>
              <a:t>send</a:t>
            </a:r>
            <a:r>
              <a:rPr lang="tr-TR" sz="2400" b="1" dirty="0" smtClean="0">
                <a:solidFill>
                  <a:srgbClr val="7030A0"/>
                </a:solidFill>
              </a:rPr>
              <a:t> </a:t>
            </a:r>
            <a:r>
              <a:rPr lang="tr-TR" sz="2400" b="1" dirty="0" err="1" smtClean="0">
                <a:solidFill>
                  <a:srgbClr val="7030A0"/>
                </a:solidFill>
              </a:rPr>
              <a:t>off</a:t>
            </a:r>
            <a:r>
              <a:rPr lang="tr-TR" sz="2400" b="1" dirty="0" smtClean="0">
                <a:solidFill>
                  <a:srgbClr val="7030A0"/>
                </a:solidFill>
              </a:rPr>
              <a:t>, </a:t>
            </a:r>
            <a:r>
              <a:rPr lang="tr-TR" sz="2400" b="1" dirty="0" err="1" smtClean="0">
                <a:solidFill>
                  <a:srgbClr val="7030A0"/>
                </a:solidFill>
              </a:rPr>
              <a:t>begin</a:t>
            </a:r>
            <a:r>
              <a:rPr lang="tr-TR" sz="2400" b="1" dirty="0" smtClean="0">
                <a:solidFill>
                  <a:srgbClr val="7030A0"/>
                </a:solidFill>
              </a:rPr>
              <a:t>, </a:t>
            </a:r>
            <a:r>
              <a:rPr lang="tr-TR" sz="2400" b="1" dirty="0" err="1" smtClean="0">
                <a:solidFill>
                  <a:srgbClr val="7030A0"/>
                </a:solidFill>
              </a:rPr>
              <a:t>initiate</a:t>
            </a:r>
            <a:endParaRPr lang="tr-TR" sz="2400" b="1" dirty="0" smtClean="0">
              <a:solidFill>
                <a:srgbClr val="7030A0"/>
              </a:solidFill>
            </a:endParaRPr>
          </a:p>
          <a:p>
            <a:pPr marL="64008" indent="0">
              <a:buNone/>
            </a:pPr>
            <a:r>
              <a:rPr lang="tr-TR" sz="2400" b="1" dirty="0" smtClean="0">
                <a:solidFill>
                  <a:srgbClr val="7030A0"/>
                </a:solidFill>
              </a:rPr>
              <a:t>(n)</a:t>
            </a:r>
            <a:r>
              <a:rPr lang="en-US" sz="2400" b="1" dirty="0" smtClean="0">
                <a:solidFill>
                  <a:srgbClr val="7030A0"/>
                </a:solidFill>
              </a:rPr>
              <a:t>an</a:t>
            </a:r>
            <a:r>
              <a:rPr lang="en-US" sz="2400" b="1" dirty="0">
                <a:solidFill>
                  <a:srgbClr val="7030A0"/>
                </a:solidFill>
              </a:rPr>
              <a:t> </a:t>
            </a:r>
            <a:r>
              <a:rPr lang="tr-TR" sz="2400" b="1" dirty="0" err="1" smtClean="0">
                <a:solidFill>
                  <a:srgbClr val="7030A0"/>
                </a:solidFill>
              </a:rPr>
              <a:t>event</a:t>
            </a:r>
            <a:r>
              <a:rPr lang="en-US" sz="2400" b="1" dirty="0">
                <a:solidFill>
                  <a:srgbClr val="7030A0"/>
                </a:solidFill>
              </a:rPr>
              <a:t> to </a:t>
            </a:r>
            <a:r>
              <a:rPr lang="tr-TR" sz="2400" b="1" dirty="0" err="1" smtClean="0">
                <a:solidFill>
                  <a:srgbClr val="7030A0"/>
                </a:solidFill>
              </a:rPr>
              <a:t>celebrate</a:t>
            </a:r>
            <a:r>
              <a:rPr lang="en-US" sz="2400" b="1" dirty="0">
                <a:solidFill>
                  <a:srgbClr val="7030A0"/>
                </a:solidFill>
              </a:rPr>
              <a:t> or </a:t>
            </a:r>
            <a:r>
              <a:rPr lang="tr-TR" sz="2400" b="1" dirty="0" err="1" smtClean="0">
                <a:solidFill>
                  <a:srgbClr val="7030A0"/>
                </a:solidFill>
              </a:rPr>
              <a:t>introduce</a:t>
            </a:r>
            <a:r>
              <a:rPr lang="en-US" sz="2400" b="1" dirty="0">
                <a:solidFill>
                  <a:srgbClr val="7030A0"/>
                </a:solidFill>
              </a:rPr>
              <a:t> </a:t>
            </a:r>
            <a:r>
              <a:rPr lang="en-US" sz="2400" b="1" dirty="0" smtClean="0">
                <a:solidFill>
                  <a:srgbClr val="7030A0"/>
                </a:solidFill>
              </a:rPr>
              <a:t>s</a:t>
            </a:r>
            <a:r>
              <a:rPr lang="tr-TR" sz="2400" b="1" dirty="0" smtClean="0">
                <a:solidFill>
                  <a:srgbClr val="7030A0"/>
                </a:solidFill>
              </a:rPr>
              <a:t>t</a:t>
            </a:r>
            <a:r>
              <a:rPr lang="en-US" sz="2400" b="1" dirty="0" smtClean="0">
                <a:solidFill>
                  <a:srgbClr val="7030A0"/>
                </a:solidFill>
              </a:rPr>
              <a:t>g new</a:t>
            </a:r>
            <a:endParaRPr lang="tr-TR" sz="2400" b="1" dirty="0" smtClean="0">
              <a:solidFill>
                <a:srgbClr val="7030A0"/>
              </a:solidFill>
            </a:endParaRPr>
          </a:p>
          <a:p>
            <a:pPr marL="64008" indent="0">
              <a:buNone/>
            </a:pPr>
            <a:endParaRPr lang="tr-TR" sz="2800" b="1" dirty="0" smtClean="0">
              <a:solidFill>
                <a:srgbClr val="7030A0"/>
              </a:solidFill>
            </a:endParaRPr>
          </a:p>
          <a:p>
            <a:r>
              <a:rPr lang="en-US" sz="2800" b="1" dirty="0">
                <a:solidFill>
                  <a:srgbClr val="7030A0"/>
                </a:solidFill>
              </a:rPr>
              <a:t>launch a </a:t>
            </a:r>
            <a:r>
              <a:rPr lang="en-US" sz="2800" b="1" dirty="0" smtClean="0">
                <a:solidFill>
                  <a:srgbClr val="7030A0"/>
                </a:solidFill>
              </a:rPr>
              <a:t>rocket</a:t>
            </a:r>
            <a:endParaRPr lang="tr-TR" sz="2800" b="1" dirty="0" smtClean="0">
              <a:solidFill>
                <a:srgbClr val="7030A0"/>
              </a:solidFill>
            </a:endParaRPr>
          </a:p>
          <a:p>
            <a:r>
              <a:rPr lang="en-US" sz="2800" b="1" dirty="0" smtClean="0">
                <a:solidFill>
                  <a:srgbClr val="7030A0"/>
                </a:solidFill>
              </a:rPr>
              <a:t>launch</a:t>
            </a:r>
            <a:r>
              <a:rPr lang="en-US" sz="2800" b="1" dirty="0">
                <a:solidFill>
                  <a:srgbClr val="7030A0"/>
                </a:solidFill>
              </a:rPr>
              <a:t> a </a:t>
            </a:r>
            <a:r>
              <a:rPr lang="en-US" sz="2800" b="1" dirty="0" smtClean="0">
                <a:solidFill>
                  <a:srgbClr val="7030A0"/>
                </a:solidFill>
              </a:rPr>
              <a:t>satellite</a:t>
            </a:r>
            <a:endParaRPr lang="tr-TR" sz="2800" b="1" dirty="0" smtClean="0">
              <a:solidFill>
                <a:srgbClr val="7030A0"/>
              </a:solidFill>
            </a:endParaRPr>
          </a:p>
          <a:p>
            <a:r>
              <a:rPr lang="en-US" sz="2800" b="1" i="1" dirty="0">
                <a:solidFill>
                  <a:srgbClr val="7030A0"/>
                </a:solidFill>
              </a:rPr>
              <a:t>launch</a:t>
            </a:r>
            <a:r>
              <a:rPr lang="en-US" sz="2800" b="1" dirty="0">
                <a:solidFill>
                  <a:srgbClr val="7030A0"/>
                </a:solidFill>
              </a:rPr>
              <a:t> a business</a:t>
            </a:r>
          </a:p>
          <a:p>
            <a:endParaRPr lang="tr-TR" sz="2800" b="1" dirty="0" smtClean="0">
              <a:solidFill>
                <a:srgbClr val="7030A0"/>
              </a:solidFill>
            </a:endParaRPr>
          </a:p>
          <a:p>
            <a:r>
              <a:rPr lang="en-US" sz="2800" b="1" dirty="0">
                <a:solidFill>
                  <a:srgbClr val="7030A0"/>
                </a:solidFill>
              </a:rPr>
              <a:t>She's trying to </a:t>
            </a:r>
            <a:r>
              <a:rPr lang="en-US" sz="2800" b="1" i="1" dirty="0">
                <a:solidFill>
                  <a:srgbClr val="7030A0"/>
                </a:solidFill>
              </a:rPr>
              <a:t>launch</a:t>
            </a:r>
            <a:r>
              <a:rPr lang="en-US" sz="2800" b="1" dirty="0">
                <a:solidFill>
                  <a:srgbClr val="7030A0"/>
                </a:solidFill>
              </a:rPr>
              <a:t> a new career as a singer.</a:t>
            </a:r>
          </a:p>
          <a:p>
            <a:endParaRPr lang="en-US" sz="2800" b="1" dirty="0">
              <a:solidFill>
                <a:srgbClr val="7030A0"/>
              </a:solidFill>
            </a:endParaRPr>
          </a:p>
          <a:p>
            <a:pPr marL="64008" indent="0">
              <a:buNone/>
            </a:pPr>
            <a:endParaRPr lang="tr-TR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0389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b="1" dirty="0" smtClean="0"/>
              <a:t>in </a:t>
            </a:r>
            <a:r>
              <a:rPr lang="tr-TR" b="1" dirty="0" err="1" smtClean="0"/>
              <a:t>person</a:t>
            </a:r>
            <a:r>
              <a:rPr lang="tr-TR" b="1" dirty="0" smtClean="0"/>
              <a:t> 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tr-TR" b="1" dirty="0" smtClean="0">
                <a:solidFill>
                  <a:srgbClr val="7030A0"/>
                </a:solidFill>
              </a:rPr>
              <a:t>-</a:t>
            </a:r>
            <a:r>
              <a:rPr lang="tr-TR" dirty="0" smtClean="0"/>
              <a:t> </a:t>
            </a:r>
            <a:r>
              <a:rPr lang="tr-TR" sz="2800" b="1" dirty="0" err="1" smtClean="0">
                <a:solidFill>
                  <a:srgbClr val="7030A0"/>
                </a:solidFill>
              </a:rPr>
              <a:t>while</a:t>
            </a:r>
            <a:r>
              <a:rPr lang="tr-TR" sz="2800" b="1" dirty="0" smtClean="0">
                <a:solidFill>
                  <a:srgbClr val="7030A0"/>
                </a:solidFill>
              </a:rPr>
              <a:t> s/o is </a:t>
            </a:r>
            <a:r>
              <a:rPr lang="tr-TR" sz="2800" b="1" dirty="0" err="1" smtClean="0">
                <a:solidFill>
                  <a:srgbClr val="7030A0"/>
                </a:solidFill>
              </a:rPr>
              <a:t>actually</a:t>
            </a:r>
            <a:r>
              <a:rPr lang="tr-TR" sz="2800" b="1" dirty="0" smtClean="0">
                <a:solidFill>
                  <a:srgbClr val="7030A0"/>
                </a:solidFill>
              </a:rPr>
              <a:t> </a:t>
            </a:r>
            <a:r>
              <a:rPr lang="tr-TR" sz="2800" b="1" dirty="0" err="1" smtClean="0">
                <a:solidFill>
                  <a:srgbClr val="7030A0"/>
                </a:solidFill>
              </a:rPr>
              <a:t>present</a:t>
            </a:r>
            <a:r>
              <a:rPr lang="tr-TR" sz="2800" b="1" dirty="0" smtClean="0">
                <a:solidFill>
                  <a:srgbClr val="7030A0"/>
                </a:solidFill>
              </a:rPr>
              <a:t> at a </a:t>
            </a:r>
            <a:r>
              <a:rPr lang="tr-TR" sz="2800" b="1" dirty="0" err="1" smtClean="0">
                <a:solidFill>
                  <a:srgbClr val="7030A0"/>
                </a:solidFill>
              </a:rPr>
              <a:t>place</a:t>
            </a:r>
            <a:r>
              <a:rPr lang="tr-TR" sz="2800" b="1" dirty="0" smtClean="0">
                <a:solidFill>
                  <a:srgbClr val="7030A0"/>
                </a:solidFill>
              </a:rPr>
              <a:t>,</a:t>
            </a:r>
          </a:p>
          <a:p>
            <a:pPr marL="64008" indent="0">
              <a:buNone/>
            </a:pPr>
            <a:r>
              <a:rPr lang="tr-TR" sz="2800" b="1" dirty="0" smtClean="0">
                <a:solidFill>
                  <a:srgbClr val="7030A0"/>
                </a:solidFill>
              </a:rPr>
              <a:t>- </a:t>
            </a:r>
            <a:r>
              <a:rPr lang="tr-TR" sz="2800" b="1" dirty="0" err="1" smtClean="0">
                <a:solidFill>
                  <a:srgbClr val="7030A0"/>
                </a:solidFill>
              </a:rPr>
              <a:t>personally</a:t>
            </a:r>
            <a:r>
              <a:rPr lang="tr-TR" sz="2800" b="1" dirty="0" smtClean="0">
                <a:solidFill>
                  <a:srgbClr val="7030A0"/>
                </a:solidFill>
              </a:rPr>
              <a:t>, </a:t>
            </a:r>
            <a:r>
              <a:rPr lang="tr-TR" sz="2800" b="1" dirty="0" err="1" smtClean="0">
                <a:solidFill>
                  <a:srgbClr val="7030A0"/>
                </a:solidFill>
              </a:rPr>
              <a:t>directly</a:t>
            </a:r>
            <a:endParaRPr lang="tr-TR" sz="2800" b="1" dirty="0" smtClean="0">
              <a:solidFill>
                <a:srgbClr val="7030A0"/>
              </a:solidFill>
            </a:endParaRPr>
          </a:p>
          <a:p>
            <a:endParaRPr lang="tr-TR" sz="2800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The </a:t>
            </a:r>
            <a:r>
              <a:rPr lang="en-US" b="1" dirty="0">
                <a:solidFill>
                  <a:srgbClr val="7030A0"/>
                </a:solidFill>
              </a:rPr>
              <a:t>president appeared </a:t>
            </a:r>
            <a:r>
              <a:rPr lang="en-US" b="1" i="1" dirty="0">
                <a:solidFill>
                  <a:srgbClr val="7030A0"/>
                </a:solidFill>
              </a:rPr>
              <a:t>in person</a:t>
            </a:r>
            <a:r>
              <a:rPr lang="en-US" b="1" dirty="0">
                <a:solidFill>
                  <a:srgbClr val="7030A0"/>
                </a:solidFill>
              </a:rPr>
              <a:t> at the ceremony.</a:t>
            </a:r>
          </a:p>
          <a:p>
            <a:r>
              <a:rPr lang="en-US" b="1" dirty="0">
                <a:solidFill>
                  <a:srgbClr val="7030A0"/>
                </a:solidFill>
              </a:rPr>
              <a:t>They met </a:t>
            </a:r>
            <a:r>
              <a:rPr lang="en-US" b="1" i="1" dirty="0">
                <a:solidFill>
                  <a:srgbClr val="7030A0"/>
                </a:solidFill>
              </a:rPr>
              <a:t>in person</a:t>
            </a:r>
            <a:r>
              <a:rPr lang="en-US" b="1" dirty="0">
                <a:solidFill>
                  <a:srgbClr val="7030A0"/>
                </a:solidFill>
              </a:rPr>
              <a:t> after speaking on the phone.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961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b="1" dirty="0" err="1" smtClean="0">
                <a:solidFill>
                  <a:schemeClr val="accent1"/>
                </a:solidFill>
              </a:rPr>
              <a:t>appreciate</a:t>
            </a:r>
            <a:r>
              <a:rPr lang="tr-TR" b="1" dirty="0" smtClean="0">
                <a:solidFill>
                  <a:schemeClr val="accent1"/>
                </a:solidFill>
              </a:rPr>
              <a:t> (v)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tr-TR" b="1" dirty="0" err="1" smtClean="0">
                <a:solidFill>
                  <a:srgbClr val="7030A0"/>
                </a:solidFill>
              </a:rPr>
              <a:t>To</a:t>
            </a:r>
            <a:r>
              <a:rPr lang="tr-TR" b="1" dirty="0" smtClean="0">
                <a:solidFill>
                  <a:srgbClr val="7030A0"/>
                </a:solidFill>
              </a:rPr>
              <a:t> be </a:t>
            </a:r>
            <a:r>
              <a:rPr lang="tr-TR" b="1" dirty="0" err="1" smtClean="0">
                <a:solidFill>
                  <a:srgbClr val="7030A0"/>
                </a:solidFill>
              </a:rPr>
              <a:t>grateful</a:t>
            </a:r>
            <a:r>
              <a:rPr lang="tr-TR" b="1" dirty="0" smtClean="0">
                <a:solidFill>
                  <a:srgbClr val="7030A0"/>
                </a:solidFill>
              </a:rPr>
              <a:t>, </a:t>
            </a:r>
            <a:r>
              <a:rPr lang="tr-TR" b="1" dirty="0" err="1" smtClean="0">
                <a:solidFill>
                  <a:srgbClr val="7030A0"/>
                </a:solidFill>
              </a:rPr>
              <a:t>thankful</a:t>
            </a:r>
            <a:endParaRPr lang="tr-TR" b="1" dirty="0" smtClean="0">
              <a:solidFill>
                <a:srgbClr val="7030A0"/>
              </a:solidFill>
            </a:endParaRPr>
          </a:p>
          <a:p>
            <a:endParaRPr lang="tr-TR" b="1" dirty="0">
              <a:solidFill>
                <a:srgbClr val="7030A0"/>
              </a:solidFill>
            </a:endParaRPr>
          </a:p>
          <a:p>
            <a:r>
              <a:rPr lang="en-US" b="1" dirty="0">
                <a:solidFill>
                  <a:srgbClr val="7030A0"/>
                </a:solidFill>
              </a:rPr>
              <a:t>I would appreciate if you could reply as soon as </a:t>
            </a:r>
            <a:r>
              <a:rPr lang="en-US" b="1" dirty="0" smtClean="0">
                <a:solidFill>
                  <a:srgbClr val="7030A0"/>
                </a:solidFill>
              </a:rPr>
              <a:t>possible</a:t>
            </a:r>
            <a:r>
              <a:rPr lang="tr-TR" b="1" dirty="0" smtClean="0">
                <a:solidFill>
                  <a:srgbClr val="7030A0"/>
                </a:solidFill>
              </a:rPr>
              <a:t>.</a:t>
            </a:r>
          </a:p>
          <a:p>
            <a:pPr marL="64008" indent="0">
              <a:buNone/>
            </a:pPr>
            <a:endParaRPr lang="tr-TR" b="1" dirty="0" smtClean="0">
              <a:solidFill>
                <a:srgbClr val="7030A0"/>
              </a:solidFill>
            </a:endParaRPr>
          </a:p>
          <a:p>
            <a:r>
              <a:rPr lang="en-US" b="1" dirty="0">
                <a:solidFill>
                  <a:srgbClr val="7030A0"/>
                </a:solidFill>
              </a:rPr>
              <a:t>I would appreciate it if you would </a:t>
            </a:r>
            <a:r>
              <a:rPr lang="en-US" b="1" dirty="0" smtClean="0">
                <a:solidFill>
                  <a:srgbClr val="7030A0"/>
                </a:solidFill>
              </a:rPr>
              <a:t>kindly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let </a:t>
            </a:r>
            <a:r>
              <a:rPr lang="en-US" b="1" dirty="0">
                <a:solidFill>
                  <a:srgbClr val="7030A0"/>
                </a:solidFill>
              </a:rPr>
              <a:t>me know if there will be a second interview.</a:t>
            </a:r>
          </a:p>
        </p:txBody>
      </p:sp>
    </p:spTree>
    <p:extLst>
      <p:ext uri="{BB962C8B-B14F-4D97-AF65-F5344CB8AC3E}">
        <p14:creationId xmlns:p14="http://schemas.microsoft.com/office/powerpoint/2010/main" val="1407720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b="1" dirty="0" err="1" smtClean="0"/>
              <a:t>Cover</a:t>
            </a:r>
            <a:r>
              <a:rPr lang="tr-TR" b="1" dirty="0" smtClean="0"/>
              <a:t> </a:t>
            </a:r>
            <a:r>
              <a:rPr lang="tr-TR" b="1" dirty="0" err="1" smtClean="0"/>
              <a:t>Letter</a:t>
            </a:r>
            <a:r>
              <a:rPr lang="tr-TR" b="1" dirty="0" smtClean="0"/>
              <a:t>/</a:t>
            </a:r>
            <a:br>
              <a:rPr lang="tr-TR" b="1" dirty="0" smtClean="0"/>
            </a:br>
            <a:r>
              <a:rPr lang="tr-TR" b="1" dirty="0" err="1" smtClean="0"/>
              <a:t>Covering</a:t>
            </a:r>
            <a:r>
              <a:rPr lang="tr-TR" b="1" dirty="0" smtClean="0"/>
              <a:t> </a:t>
            </a:r>
            <a:r>
              <a:rPr lang="tr-TR" b="1" dirty="0" err="1" smtClean="0"/>
              <a:t>Letter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tr-TR" b="1" dirty="0" err="1" smtClean="0">
                <a:solidFill>
                  <a:srgbClr val="7030A0"/>
                </a:solidFill>
              </a:rPr>
              <a:t>In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3-4 paragraphs</a:t>
            </a:r>
            <a:r>
              <a:rPr lang="tr-TR" b="1" dirty="0" smtClean="0">
                <a:solidFill>
                  <a:srgbClr val="7030A0"/>
                </a:solidFill>
              </a:rPr>
              <a:t> say…</a:t>
            </a:r>
            <a:endParaRPr lang="en-US" b="1" dirty="0">
              <a:solidFill>
                <a:srgbClr val="7030A0"/>
              </a:solidFill>
            </a:endParaRPr>
          </a:p>
          <a:p>
            <a:pPr marL="64008" indent="0">
              <a:buNone/>
            </a:pPr>
            <a:r>
              <a:rPr lang="tr-TR" b="1" dirty="0" smtClean="0">
                <a:solidFill>
                  <a:srgbClr val="7030A0"/>
                </a:solidFill>
              </a:rPr>
              <a:t>1) </a:t>
            </a:r>
            <a:r>
              <a:rPr lang="en-US" b="1" dirty="0" smtClean="0">
                <a:solidFill>
                  <a:srgbClr val="7030A0"/>
                </a:solidFill>
              </a:rPr>
              <a:t>that </a:t>
            </a:r>
            <a:r>
              <a:rPr lang="en-US" b="1" dirty="0">
                <a:solidFill>
                  <a:srgbClr val="7030A0"/>
                </a:solidFill>
              </a:rPr>
              <a:t>you </a:t>
            </a:r>
            <a:r>
              <a:rPr lang="en-US" b="1" u="sng" dirty="0">
                <a:solidFill>
                  <a:srgbClr val="7030A0"/>
                </a:solidFill>
              </a:rPr>
              <a:t>would like to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apply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and</a:t>
            </a:r>
            <a:endParaRPr lang="en-US" b="1" dirty="0">
              <a:solidFill>
                <a:srgbClr val="7030A0"/>
              </a:solidFill>
            </a:endParaRPr>
          </a:p>
          <a:p>
            <a:pPr marL="64008" indent="0">
              <a:buNone/>
            </a:pPr>
            <a:r>
              <a:rPr lang="tr-TR" b="1" dirty="0" smtClean="0">
                <a:solidFill>
                  <a:srgbClr val="7030A0"/>
                </a:solidFill>
              </a:rPr>
              <a:t>     </a:t>
            </a:r>
            <a:r>
              <a:rPr lang="en-US" b="1" u="sng" dirty="0" smtClean="0">
                <a:solidFill>
                  <a:srgbClr val="7030A0"/>
                </a:solidFill>
              </a:rPr>
              <a:t>where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you found out about the job</a:t>
            </a:r>
          </a:p>
          <a:p>
            <a:pPr marL="64008" indent="0">
              <a:buNone/>
            </a:pPr>
            <a:r>
              <a:rPr lang="tr-TR" b="1" dirty="0" smtClean="0">
                <a:solidFill>
                  <a:srgbClr val="7030A0"/>
                </a:solidFill>
              </a:rPr>
              <a:t>2) </a:t>
            </a:r>
            <a:r>
              <a:rPr lang="en-US" b="1" u="sng" dirty="0" smtClean="0">
                <a:solidFill>
                  <a:srgbClr val="7030A0"/>
                </a:solidFill>
              </a:rPr>
              <a:t>why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>
                <a:solidFill>
                  <a:srgbClr val="7030A0"/>
                </a:solidFill>
              </a:rPr>
              <a:t>you would like the </a:t>
            </a:r>
            <a:r>
              <a:rPr lang="en-US" b="1" dirty="0" smtClean="0">
                <a:solidFill>
                  <a:srgbClr val="7030A0"/>
                </a:solidFill>
              </a:rPr>
              <a:t>job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and</a:t>
            </a:r>
            <a:endParaRPr lang="en-US" b="1" dirty="0">
              <a:solidFill>
                <a:srgbClr val="7030A0"/>
              </a:solidFill>
            </a:endParaRPr>
          </a:p>
          <a:p>
            <a:pPr marL="64008" indent="0">
              <a:buNone/>
            </a:pPr>
            <a:r>
              <a:rPr lang="tr-TR" b="1" dirty="0" smtClean="0">
                <a:solidFill>
                  <a:srgbClr val="7030A0"/>
                </a:solidFill>
              </a:rPr>
              <a:t>    </a:t>
            </a:r>
            <a:r>
              <a:rPr lang="en-US" b="1" u="sng" dirty="0" smtClean="0">
                <a:solidFill>
                  <a:srgbClr val="7030A0"/>
                </a:solidFill>
              </a:rPr>
              <a:t>why </a:t>
            </a:r>
            <a:r>
              <a:rPr lang="en-US" b="1" u="sng" dirty="0">
                <a:solidFill>
                  <a:srgbClr val="7030A0"/>
                </a:solidFill>
              </a:rPr>
              <a:t>you are qualified</a:t>
            </a:r>
            <a:r>
              <a:rPr lang="en-US" b="1" dirty="0">
                <a:solidFill>
                  <a:srgbClr val="7030A0"/>
                </a:solidFill>
              </a:rPr>
              <a:t> to do the job</a:t>
            </a:r>
          </a:p>
          <a:p>
            <a:pPr marL="64008" indent="0">
              <a:buNone/>
            </a:pPr>
            <a:r>
              <a:rPr lang="tr-TR" b="1" dirty="0" smtClean="0">
                <a:solidFill>
                  <a:srgbClr val="7030A0"/>
                </a:solidFill>
              </a:rPr>
              <a:t>3) </a:t>
            </a:r>
            <a:r>
              <a:rPr lang="en-US" b="1" dirty="0" smtClean="0">
                <a:solidFill>
                  <a:srgbClr val="7030A0"/>
                </a:solidFill>
              </a:rPr>
              <a:t>you </a:t>
            </a:r>
            <a:r>
              <a:rPr lang="en-US" b="1" u="sng" dirty="0">
                <a:solidFill>
                  <a:srgbClr val="7030A0"/>
                </a:solidFill>
              </a:rPr>
              <a:t>can provide more information</a:t>
            </a:r>
            <a:r>
              <a:rPr lang="en-US" b="1" dirty="0">
                <a:solidFill>
                  <a:srgbClr val="7030A0"/>
                </a:solidFill>
              </a:rPr>
              <a:t> if </a:t>
            </a:r>
            <a:r>
              <a:rPr lang="tr-TR" b="1" dirty="0" smtClean="0">
                <a:solidFill>
                  <a:srgbClr val="7030A0"/>
                </a:solidFill>
              </a:rPr>
              <a:t>      </a:t>
            </a:r>
            <a:r>
              <a:rPr lang="en-US" b="1" dirty="0" smtClean="0">
                <a:solidFill>
                  <a:srgbClr val="7030A0"/>
                </a:solidFill>
              </a:rPr>
              <a:t>necessary</a:t>
            </a:r>
            <a:endParaRPr lang="en-US" b="1" dirty="0">
              <a:solidFill>
                <a:srgbClr val="7030A0"/>
              </a:solidFill>
            </a:endParaRPr>
          </a:p>
          <a:p>
            <a:pPr marL="64008" indent="0">
              <a:buNone/>
            </a:pPr>
            <a:r>
              <a:rPr lang="tr-TR" b="1" dirty="0" smtClean="0">
                <a:solidFill>
                  <a:srgbClr val="7030A0"/>
                </a:solidFill>
              </a:rPr>
              <a:t>4) </a:t>
            </a:r>
            <a:r>
              <a:rPr lang="en-US" b="1" u="sng" dirty="0" smtClean="0">
                <a:solidFill>
                  <a:srgbClr val="7030A0"/>
                </a:solidFill>
              </a:rPr>
              <a:t>when </a:t>
            </a:r>
            <a:r>
              <a:rPr lang="en-US" b="1" u="sng" dirty="0">
                <a:solidFill>
                  <a:srgbClr val="7030A0"/>
                </a:solidFill>
              </a:rPr>
              <a:t>you would be available for interview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761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b="1" dirty="0" err="1" smtClean="0"/>
              <a:t>Parts</a:t>
            </a:r>
            <a:r>
              <a:rPr lang="tr-TR" b="1" dirty="0" smtClean="0"/>
              <a:t> of a </a:t>
            </a:r>
            <a:r>
              <a:rPr lang="tr-TR" b="1" dirty="0" err="1" smtClean="0"/>
              <a:t>Cover</a:t>
            </a:r>
            <a:r>
              <a:rPr lang="tr-TR" b="1" dirty="0" smtClean="0"/>
              <a:t> </a:t>
            </a:r>
            <a:r>
              <a:rPr lang="tr-TR" b="1" dirty="0" err="1" smtClean="0"/>
              <a:t>Letter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pPr marL="64008" indent="0">
              <a:buNone/>
            </a:pPr>
            <a:r>
              <a:rPr lang="en-US" b="1" dirty="0">
                <a:solidFill>
                  <a:srgbClr val="7030A0"/>
                </a:solidFill>
              </a:rPr>
              <a:t>A cover letter is comprised of several parts</a:t>
            </a:r>
            <a:r>
              <a:rPr lang="en-US" b="1" dirty="0" smtClean="0">
                <a:solidFill>
                  <a:srgbClr val="7030A0"/>
                </a:solidFill>
              </a:rPr>
              <a:t>:</a:t>
            </a:r>
            <a:endParaRPr lang="tr-TR" b="1" dirty="0" smtClean="0">
              <a:solidFill>
                <a:srgbClr val="7030A0"/>
              </a:solidFill>
            </a:endParaRPr>
          </a:p>
          <a:p>
            <a:pPr marL="64008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 </a:t>
            </a:r>
            <a:endParaRPr lang="tr-TR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your </a:t>
            </a:r>
            <a:r>
              <a:rPr lang="en-US" b="1" dirty="0">
                <a:solidFill>
                  <a:srgbClr val="7030A0"/>
                </a:solidFill>
              </a:rPr>
              <a:t>contact </a:t>
            </a:r>
            <a:r>
              <a:rPr lang="en-US" b="1" dirty="0" smtClean="0">
                <a:solidFill>
                  <a:srgbClr val="7030A0"/>
                </a:solidFill>
              </a:rPr>
              <a:t>information </a:t>
            </a:r>
            <a:endParaRPr lang="tr-TR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salutation</a:t>
            </a:r>
            <a:endParaRPr lang="tr-TR" b="1" dirty="0" smtClean="0">
              <a:solidFill>
                <a:srgbClr val="7030A0"/>
              </a:solidFill>
            </a:endParaRPr>
          </a:p>
          <a:p>
            <a:r>
              <a:rPr lang="tr-TR" b="1" dirty="0" err="1" smtClean="0">
                <a:solidFill>
                  <a:srgbClr val="7030A0"/>
                </a:solidFill>
              </a:rPr>
              <a:t>introduction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endParaRPr lang="tr-TR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body</a:t>
            </a:r>
            <a:r>
              <a:rPr lang="en-US" b="1" dirty="0">
                <a:solidFill>
                  <a:srgbClr val="7030A0"/>
                </a:solidFill>
              </a:rPr>
              <a:t> </a:t>
            </a:r>
            <a:endParaRPr lang="tr-TR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closing </a:t>
            </a:r>
            <a:endParaRPr lang="tr-TR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signature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174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b="1" dirty="0" err="1" smtClean="0"/>
              <a:t>Contact</a:t>
            </a:r>
            <a:r>
              <a:rPr lang="tr-TR" b="1" dirty="0" smtClean="0"/>
              <a:t> Information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tr-TR" b="1" dirty="0" err="1" smtClean="0">
                <a:solidFill>
                  <a:srgbClr val="7030A0"/>
                </a:solidFill>
              </a:rPr>
              <a:t>Your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name</a:t>
            </a:r>
            <a:r>
              <a:rPr lang="en-US" b="1" dirty="0">
                <a:solidFill>
                  <a:srgbClr val="7030A0"/>
                </a:solidFill>
              </a:rPr>
              <a:t>, </a:t>
            </a:r>
            <a:endParaRPr lang="tr-TR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address</a:t>
            </a:r>
            <a:r>
              <a:rPr lang="en-US" b="1" dirty="0">
                <a:solidFill>
                  <a:srgbClr val="7030A0"/>
                </a:solidFill>
              </a:rPr>
              <a:t>, </a:t>
            </a:r>
            <a:endParaRPr lang="tr-TR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phone </a:t>
            </a:r>
            <a:r>
              <a:rPr lang="en-US" b="1" dirty="0">
                <a:solidFill>
                  <a:srgbClr val="7030A0"/>
                </a:solidFill>
              </a:rPr>
              <a:t>or cell phone number, </a:t>
            </a:r>
            <a:endParaRPr lang="tr-TR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your </a:t>
            </a:r>
            <a:r>
              <a:rPr lang="en-US" b="1" dirty="0">
                <a:solidFill>
                  <a:srgbClr val="7030A0"/>
                </a:solidFill>
              </a:rPr>
              <a:t>email </a:t>
            </a:r>
            <a:r>
              <a:rPr lang="en-US" b="1" dirty="0" smtClean="0">
                <a:solidFill>
                  <a:srgbClr val="7030A0"/>
                </a:solidFill>
              </a:rPr>
              <a:t>address</a:t>
            </a:r>
            <a:r>
              <a:rPr lang="tr-TR" b="1" dirty="0">
                <a:solidFill>
                  <a:srgbClr val="7030A0"/>
                </a:solidFill>
              </a:rPr>
              <a:t> </a:t>
            </a:r>
            <a:r>
              <a:rPr lang="tr-TR" b="1" dirty="0" smtClean="0">
                <a:solidFill>
                  <a:srgbClr val="7030A0"/>
                </a:solidFill>
              </a:rPr>
              <a:t>(</a:t>
            </a:r>
            <a:r>
              <a:rPr lang="en-US" sz="1600" b="1" dirty="0" smtClean="0">
                <a:solidFill>
                  <a:srgbClr val="7030A0"/>
                </a:solidFill>
              </a:rPr>
              <a:t>Never </a:t>
            </a:r>
            <a:r>
              <a:rPr lang="en-US" sz="1600" b="1" dirty="0">
                <a:solidFill>
                  <a:srgbClr val="7030A0"/>
                </a:solidFill>
              </a:rPr>
              <a:t>use a “cutesy” email address that refers to your hobbies or political opinions </a:t>
            </a:r>
            <a:r>
              <a:rPr lang="en-US" sz="1600" b="1" dirty="0" smtClean="0">
                <a:solidFill>
                  <a:srgbClr val="7030A0"/>
                </a:solidFill>
              </a:rPr>
              <a:t> </a:t>
            </a:r>
            <a:r>
              <a:rPr lang="en-US" sz="1600" b="1" dirty="0">
                <a:solidFill>
                  <a:srgbClr val="7030A0"/>
                </a:solidFill>
              </a:rPr>
              <a:t>– your email address needs to reflect your professional identity, not your sense of humor</a:t>
            </a:r>
            <a:r>
              <a:rPr lang="en-US" sz="1600" b="1" dirty="0" smtClean="0">
                <a:solidFill>
                  <a:srgbClr val="7030A0"/>
                </a:solidFill>
              </a:rPr>
              <a:t>.</a:t>
            </a:r>
            <a:r>
              <a:rPr lang="tr-TR" sz="1600" b="1" dirty="0" smtClean="0">
                <a:solidFill>
                  <a:srgbClr val="7030A0"/>
                </a:solidFill>
              </a:rPr>
              <a:t>)</a:t>
            </a:r>
          </a:p>
          <a:p>
            <a:r>
              <a:rPr lang="tr-TR" b="1" dirty="0" err="1" smtClean="0">
                <a:solidFill>
                  <a:srgbClr val="7030A0"/>
                </a:solidFill>
              </a:rPr>
              <a:t>your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LinkedIn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address</a:t>
            </a:r>
            <a:r>
              <a:rPr lang="tr-TR" b="1" dirty="0" smtClean="0">
                <a:solidFill>
                  <a:srgbClr val="7030A0"/>
                </a:solidFill>
              </a:rPr>
              <a:t> (</a:t>
            </a:r>
            <a:r>
              <a:rPr lang="tr-TR" b="1" dirty="0" err="1" smtClean="0">
                <a:solidFill>
                  <a:srgbClr val="7030A0"/>
                </a:solidFill>
              </a:rPr>
              <a:t>if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you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have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one</a:t>
            </a:r>
            <a:r>
              <a:rPr lang="tr-TR" b="1" dirty="0" smtClean="0">
                <a:solidFill>
                  <a:srgbClr val="7030A0"/>
                </a:solidFill>
              </a:rPr>
              <a:t>).</a:t>
            </a:r>
          </a:p>
          <a:p>
            <a:r>
              <a:rPr lang="tr-TR" b="1" dirty="0" err="1" smtClean="0">
                <a:solidFill>
                  <a:srgbClr val="7030A0"/>
                </a:solidFill>
              </a:rPr>
              <a:t>Employer’s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contact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information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271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b="1" dirty="0" err="1" smtClean="0"/>
              <a:t>Salutation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882808"/>
            <a:ext cx="8568952" cy="45720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tr-TR" sz="2600" b="1" dirty="0" smtClean="0">
                <a:solidFill>
                  <a:srgbClr val="7030A0"/>
                </a:solidFill>
              </a:rPr>
              <a:t>	</a:t>
            </a:r>
            <a:r>
              <a:rPr lang="tr-TR" sz="2600" b="1" dirty="0" err="1" smtClean="0">
                <a:solidFill>
                  <a:srgbClr val="7030A0"/>
                </a:solidFill>
              </a:rPr>
              <a:t>Review</a:t>
            </a:r>
            <a:r>
              <a:rPr lang="tr-TR" sz="2600" b="1" dirty="0" smtClean="0">
                <a:solidFill>
                  <a:srgbClr val="7030A0"/>
                </a:solidFill>
              </a:rPr>
              <a:t> </a:t>
            </a:r>
            <a:r>
              <a:rPr lang="tr-TR" sz="2600" b="1" dirty="0" err="1" smtClean="0">
                <a:solidFill>
                  <a:srgbClr val="7030A0"/>
                </a:solidFill>
              </a:rPr>
              <a:t>the</a:t>
            </a:r>
            <a:r>
              <a:rPr lang="tr-TR" sz="2600" b="1" dirty="0" smtClean="0">
                <a:solidFill>
                  <a:srgbClr val="7030A0"/>
                </a:solidFill>
              </a:rPr>
              <a:t> </a:t>
            </a:r>
            <a:r>
              <a:rPr lang="tr-TR" sz="2600" b="1" dirty="0" err="1" smtClean="0">
                <a:solidFill>
                  <a:srgbClr val="7030A0"/>
                </a:solidFill>
              </a:rPr>
              <a:t>company’s</a:t>
            </a:r>
            <a:r>
              <a:rPr lang="tr-TR" sz="2600" b="1" dirty="0" smtClean="0">
                <a:solidFill>
                  <a:srgbClr val="7030A0"/>
                </a:solidFill>
              </a:rPr>
              <a:t> </a:t>
            </a:r>
            <a:r>
              <a:rPr lang="tr-TR" sz="2600" b="1" dirty="0" err="1" smtClean="0">
                <a:solidFill>
                  <a:srgbClr val="7030A0"/>
                </a:solidFill>
              </a:rPr>
              <a:t>website</a:t>
            </a:r>
            <a:r>
              <a:rPr lang="tr-TR" sz="2600" b="1" dirty="0" smtClean="0">
                <a:solidFill>
                  <a:srgbClr val="7030A0"/>
                </a:solidFill>
              </a:rPr>
              <a:t> </a:t>
            </a:r>
            <a:r>
              <a:rPr lang="tr-TR" sz="2600" b="1" dirty="0" err="1" smtClean="0">
                <a:solidFill>
                  <a:srgbClr val="7030A0"/>
                </a:solidFill>
              </a:rPr>
              <a:t>and</a:t>
            </a:r>
            <a:r>
              <a:rPr lang="tr-TR" sz="2600" b="1" dirty="0" smtClean="0">
                <a:solidFill>
                  <a:srgbClr val="7030A0"/>
                </a:solidFill>
              </a:rPr>
              <a:t> </a:t>
            </a:r>
          </a:p>
          <a:p>
            <a:pPr marL="64008" indent="0">
              <a:buNone/>
            </a:pPr>
            <a:r>
              <a:rPr lang="tr-TR" sz="2600" b="1" dirty="0" smtClean="0">
                <a:solidFill>
                  <a:srgbClr val="7030A0"/>
                </a:solidFill>
              </a:rPr>
              <a:t>    	</a:t>
            </a:r>
            <a:r>
              <a:rPr lang="tr-TR" sz="2600" b="1" dirty="0" err="1" smtClean="0">
                <a:solidFill>
                  <a:srgbClr val="7030A0"/>
                </a:solidFill>
              </a:rPr>
              <a:t>try</a:t>
            </a:r>
            <a:r>
              <a:rPr lang="tr-TR" sz="2600" b="1" dirty="0" smtClean="0">
                <a:solidFill>
                  <a:srgbClr val="7030A0"/>
                </a:solidFill>
              </a:rPr>
              <a:t> </a:t>
            </a:r>
            <a:r>
              <a:rPr lang="tr-TR" sz="2600" b="1" dirty="0" err="1" smtClean="0">
                <a:solidFill>
                  <a:srgbClr val="7030A0"/>
                </a:solidFill>
              </a:rPr>
              <a:t>to</a:t>
            </a:r>
            <a:r>
              <a:rPr lang="tr-TR" sz="2600" b="1" dirty="0" smtClean="0">
                <a:solidFill>
                  <a:srgbClr val="7030A0"/>
                </a:solidFill>
              </a:rPr>
              <a:t> </a:t>
            </a:r>
            <a:r>
              <a:rPr lang="tr-TR" sz="2600" b="1" dirty="0" err="1" smtClean="0">
                <a:solidFill>
                  <a:srgbClr val="7030A0"/>
                </a:solidFill>
              </a:rPr>
              <a:t>find</a:t>
            </a:r>
            <a:r>
              <a:rPr lang="tr-TR" sz="2600" b="1" dirty="0" smtClean="0">
                <a:solidFill>
                  <a:srgbClr val="7030A0"/>
                </a:solidFill>
              </a:rPr>
              <a:t> a </a:t>
            </a:r>
            <a:r>
              <a:rPr lang="tr-TR" sz="2600" b="1" dirty="0" err="1" smtClean="0">
                <a:solidFill>
                  <a:srgbClr val="7030A0"/>
                </a:solidFill>
              </a:rPr>
              <a:t>contact</a:t>
            </a:r>
            <a:r>
              <a:rPr lang="tr-TR" sz="2600" b="1" dirty="0" smtClean="0">
                <a:solidFill>
                  <a:srgbClr val="7030A0"/>
                </a:solidFill>
              </a:rPr>
              <a:t> </a:t>
            </a:r>
            <a:r>
              <a:rPr lang="tr-TR" sz="2600" b="1" dirty="0" err="1" smtClean="0">
                <a:solidFill>
                  <a:srgbClr val="7030A0"/>
                </a:solidFill>
              </a:rPr>
              <a:t>person’s</a:t>
            </a:r>
            <a:r>
              <a:rPr lang="tr-TR" sz="2600" b="1" dirty="0" smtClean="0">
                <a:solidFill>
                  <a:srgbClr val="7030A0"/>
                </a:solidFill>
              </a:rPr>
              <a:t> name.</a:t>
            </a:r>
          </a:p>
          <a:p>
            <a:pPr marL="64008" indent="0">
              <a:buNone/>
            </a:pPr>
            <a:r>
              <a:rPr lang="en-US" sz="3200" b="1" dirty="0" smtClean="0">
                <a:solidFill>
                  <a:srgbClr val="7030A0"/>
                </a:solidFill>
              </a:rPr>
              <a:t>Dear </a:t>
            </a:r>
            <a:r>
              <a:rPr lang="en-US" sz="3200" b="1" dirty="0">
                <a:solidFill>
                  <a:srgbClr val="7030A0"/>
                </a:solidFill>
              </a:rPr>
              <a:t>Hiring Professionals:</a:t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3200" b="1" dirty="0" smtClean="0">
                <a:solidFill>
                  <a:srgbClr val="7030A0"/>
                </a:solidFill>
              </a:rPr>
              <a:t>Dear </a:t>
            </a:r>
            <a:r>
              <a:rPr lang="en-US" sz="3200" b="1" dirty="0">
                <a:solidFill>
                  <a:srgbClr val="7030A0"/>
                </a:solidFill>
              </a:rPr>
              <a:t>Selection Committee</a:t>
            </a:r>
            <a:r>
              <a:rPr lang="en-US" sz="3200" b="1" dirty="0" smtClean="0">
                <a:solidFill>
                  <a:srgbClr val="7030A0"/>
                </a:solidFill>
              </a:rPr>
              <a:t>:</a:t>
            </a:r>
            <a:endParaRPr lang="tr-TR" sz="3200" b="1" dirty="0" smtClean="0">
              <a:solidFill>
                <a:srgbClr val="7030A0"/>
              </a:solidFill>
            </a:endParaRPr>
          </a:p>
          <a:p>
            <a:pPr marL="64008" indent="0">
              <a:buNone/>
            </a:pPr>
            <a:r>
              <a:rPr lang="en-US" sz="3200" b="1" dirty="0" smtClean="0">
                <a:solidFill>
                  <a:srgbClr val="7030A0"/>
                </a:solidFill>
              </a:rPr>
              <a:t>Dear </a:t>
            </a:r>
            <a:r>
              <a:rPr lang="en-US" sz="3200" b="1" dirty="0">
                <a:solidFill>
                  <a:srgbClr val="7030A0"/>
                </a:solidFill>
              </a:rPr>
              <a:t>Ms. Kincaid: (For Amy Kincaid)</a:t>
            </a:r>
            <a:br>
              <a:rPr lang="en-US" sz="3200" b="1" dirty="0">
                <a:solidFill>
                  <a:srgbClr val="7030A0"/>
                </a:solidFill>
              </a:rPr>
            </a:br>
            <a:r>
              <a:rPr lang="en-US" sz="3200" b="1" dirty="0" smtClean="0">
                <a:solidFill>
                  <a:srgbClr val="7030A0"/>
                </a:solidFill>
              </a:rPr>
              <a:t>Dear </a:t>
            </a:r>
            <a:r>
              <a:rPr lang="en-US" sz="3200" b="1" dirty="0">
                <a:solidFill>
                  <a:srgbClr val="7030A0"/>
                </a:solidFill>
              </a:rPr>
              <a:t>Pat Thompson: (For Pat </a:t>
            </a:r>
            <a:r>
              <a:rPr lang="en-US" sz="3200" b="1" dirty="0" smtClean="0">
                <a:solidFill>
                  <a:srgbClr val="7030A0"/>
                </a:solidFill>
              </a:rPr>
              <a:t>Thompson)</a:t>
            </a:r>
            <a:endParaRPr lang="tr-TR" sz="3200" b="1" dirty="0" smtClean="0">
              <a:solidFill>
                <a:srgbClr val="7030A0"/>
              </a:solidFill>
            </a:endParaRPr>
          </a:p>
          <a:p>
            <a:pPr marL="64008" indent="0">
              <a:buNone/>
            </a:pPr>
            <a:r>
              <a:rPr lang="tr-TR" sz="3200" b="1" dirty="0" err="1" smtClean="0">
                <a:solidFill>
                  <a:srgbClr val="7030A0"/>
                </a:solidFill>
              </a:rPr>
              <a:t>Dear</a:t>
            </a:r>
            <a:r>
              <a:rPr lang="tr-TR" sz="3200" b="1" dirty="0" smtClean="0">
                <a:solidFill>
                  <a:srgbClr val="7030A0"/>
                </a:solidFill>
              </a:rPr>
              <a:t> </a:t>
            </a:r>
            <a:r>
              <a:rPr lang="tr-TR" sz="3200" b="1" dirty="0" err="1" smtClean="0">
                <a:solidFill>
                  <a:srgbClr val="7030A0"/>
                </a:solidFill>
              </a:rPr>
              <a:t>Mr</a:t>
            </a:r>
            <a:r>
              <a:rPr lang="tr-TR" sz="3200" b="1" dirty="0" smtClean="0">
                <a:solidFill>
                  <a:srgbClr val="7030A0"/>
                </a:solidFill>
              </a:rPr>
              <a:t>., </a:t>
            </a:r>
            <a:r>
              <a:rPr lang="tr-TR" sz="3200" b="1" dirty="0" err="1" smtClean="0">
                <a:solidFill>
                  <a:srgbClr val="7030A0"/>
                </a:solidFill>
              </a:rPr>
              <a:t>Mrs</a:t>
            </a:r>
            <a:r>
              <a:rPr lang="tr-TR" sz="3200" b="1" dirty="0" smtClean="0">
                <a:solidFill>
                  <a:srgbClr val="7030A0"/>
                </a:solidFill>
              </a:rPr>
              <a:t>., </a:t>
            </a:r>
            <a:r>
              <a:rPr lang="tr-TR" sz="3200" b="1" dirty="0" err="1" smtClean="0">
                <a:solidFill>
                  <a:srgbClr val="7030A0"/>
                </a:solidFill>
              </a:rPr>
              <a:t>Ms</a:t>
            </a:r>
            <a:r>
              <a:rPr lang="tr-TR" sz="3200" b="1" dirty="0" smtClean="0">
                <a:solidFill>
                  <a:srgbClr val="7030A0"/>
                </a:solidFill>
              </a:rPr>
              <a:t>., </a:t>
            </a:r>
            <a:r>
              <a:rPr lang="tr-TR" sz="3200" b="1" dirty="0" err="1" smtClean="0">
                <a:solidFill>
                  <a:srgbClr val="7030A0"/>
                </a:solidFill>
              </a:rPr>
              <a:t>Miss</a:t>
            </a:r>
            <a:r>
              <a:rPr lang="tr-TR" sz="3200" b="1" dirty="0" smtClean="0">
                <a:solidFill>
                  <a:srgbClr val="7030A0"/>
                </a:solidFill>
              </a:rPr>
              <a:t>, </a:t>
            </a:r>
            <a:r>
              <a:rPr lang="tr-TR" sz="3200" b="1" dirty="0" err="1" smtClean="0">
                <a:solidFill>
                  <a:srgbClr val="7030A0"/>
                </a:solidFill>
              </a:rPr>
              <a:t>Chan</a:t>
            </a:r>
            <a:endParaRPr lang="tr-TR" sz="3200" b="1" dirty="0" smtClean="0">
              <a:solidFill>
                <a:srgbClr val="7030A0"/>
              </a:solidFill>
            </a:endParaRPr>
          </a:p>
          <a:p>
            <a:pPr marL="64008" indent="0">
              <a:buNone/>
            </a:pP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482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b="1" dirty="0" err="1" smtClean="0"/>
              <a:t>Introduction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endParaRPr lang="tr-TR" b="1" dirty="0" smtClean="0">
              <a:solidFill>
                <a:srgbClr val="7030A0"/>
              </a:solidFill>
            </a:endParaRPr>
          </a:p>
          <a:p>
            <a:pPr marL="64008" indent="0">
              <a:buNone/>
            </a:pPr>
            <a:endParaRPr lang="tr-TR" b="1" dirty="0" smtClean="0">
              <a:solidFill>
                <a:srgbClr val="7030A0"/>
              </a:solidFill>
            </a:endParaRPr>
          </a:p>
          <a:p>
            <a:r>
              <a:rPr lang="tr-TR" b="1" dirty="0" smtClean="0">
                <a:solidFill>
                  <a:srgbClr val="7030A0"/>
                </a:solidFill>
              </a:rPr>
              <a:t>B</a:t>
            </a:r>
            <a:r>
              <a:rPr lang="en-US" b="1" dirty="0" smtClean="0">
                <a:solidFill>
                  <a:srgbClr val="7030A0"/>
                </a:solidFill>
              </a:rPr>
              <a:t>e </a:t>
            </a:r>
            <a:r>
              <a:rPr lang="en-US" b="1" dirty="0">
                <a:solidFill>
                  <a:srgbClr val="7030A0"/>
                </a:solidFill>
              </a:rPr>
              <a:t>as specific as possible in this section</a:t>
            </a:r>
            <a:r>
              <a:rPr lang="en-US" b="1" dirty="0" smtClean="0">
                <a:solidFill>
                  <a:srgbClr val="7030A0"/>
                </a:solidFill>
              </a:rPr>
              <a:t>.</a:t>
            </a:r>
            <a:endParaRPr lang="tr-TR" b="1" dirty="0" smtClean="0">
              <a:solidFill>
                <a:srgbClr val="7030A0"/>
              </a:solidFill>
            </a:endParaRPr>
          </a:p>
          <a:p>
            <a:endParaRPr lang="tr-TR" b="1" dirty="0">
              <a:solidFill>
                <a:srgbClr val="7030A0"/>
              </a:solidFill>
            </a:endParaRPr>
          </a:p>
          <a:p>
            <a:pPr marL="64008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 </a:t>
            </a:r>
            <a:endParaRPr lang="en-US" b="1" dirty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7030A0"/>
                </a:solidFill>
              </a:rPr>
              <a:t>Mention </a:t>
            </a:r>
            <a:r>
              <a:rPr lang="en-US" b="1" dirty="0">
                <a:solidFill>
                  <a:srgbClr val="7030A0"/>
                </a:solidFill>
              </a:rPr>
              <a:t>where you heard about the job.</a:t>
            </a:r>
          </a:p>
          <a:p>
            <a:pPr marL="64008" indent="0">
              <a:buNone/>
            </a:pP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237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tr-TR" b="1" dirty="0" err="1" smtClean="0"/>
              <a:t>Introduction</a:t>
            </a:r>
            <a:endParaRPr lang="en-US" b="1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7030A0"/>
                </a:solidFill>
              </a:rPr>
              <a:t>I am </a:t>
            </a:r>
            <a:r>
              <a:rPr lang="tr-TR" b="1" dirty="0" err="1" smtClean="0">
                <a:solidFill>
                  <a:srgbClr val="7030A0"/>
                </a:solidFill>
              </a:rPr>
              <a:t>writing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to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apply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for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the</a:t>
            </a:r>
            <a:r>
              <a:rPr lang="tr-TR" b="1" dirty="0" smtClean="0">
                <a:solidFill>
                  <a:srgbClr val="7030A0"/>
                </a:solidFill>
              </a:rPr>
              <a:t> post/</a:t>
            </a:r>
            <a:r>
              <a:rPr lang="tr-TR" b="1" dirty="0" err="1" smtClean="0">
                <a:solidFill>
                  <a:srgbClr val="7030A0"/>
                </a:solidFill>
              </a:rPr>
              <a:t>position</a:t>
            </a:r>
            <a:r>
              <a:rPr lang="tr-TR" b="1" dirty="0" smtClean="0">
                <a:solidFill>
                  <a:srgbClr val="7030A0"/>
                </a:solidFill>
              </a:rPr>
              <a:t> of … </a:t>
            </a:r>
            <a:r>
              <a:rPr lang="tr-TR" b="1" dirty="0" err="1" smtClean="0">
                <a:solidFill>
                  <a:srgbClr val="7030A0"/>
                </a:solidFill>
              </a:rPr>
              <a:t>advertised</a:t>
            </a:r>
            <a:r>
              <a:rPr lang="tr-TR" b="1" dirty="0" smtClean="0">
                <a:solidFill>
                  <a:srgbClr val="7030A0"/>
                </a:solidFill>
              </a:rPr>
              <a:t> in </a:t>
            </a:r>
            <a:r>
              <a:rPr lang="tr-TR" b="1" dirty="0" err="1" smtClean="0">
                <a:solidFill>
                  <a:srgbClr val="7030A0"/>
                </a:solidFill>
              </a:rPr>
              <a:t>yesterday’s</a:t>
            </a:r>
            <a:r>
              <a:rPr lang="tr-TR" b="1" dirty="0" smtClean="0">
                <a:solidFill>
                  <a:srgbClr val="7030A0"/>
                </a:solidFill>
              </a:rPr>
              <a:t> …</a:t>
            </a:r>
          </a:p>
          <a:p>
            <a:pPr marL="64008" indent="0">
              <a:buNone/>
            </a:pPr>
            <a:endParaRPr lang="tr-TR" b="1" dirty="0">
              <a:solidFill>
                <a:srgbClr val="7030A0"/>
              </a:solidFill>
            </a:endParaRPr>
          </a:p>
          <a:p>
            <a:r>
              <a:rPr lang="tr-TR" b="1" dirty="0" smtClean="0">
                <a:solidFill>
                  <a:srgbClr val="7030A0"/>
                </a:solidFill>
              </a:rPr>
              <a:t>I am </a:t>
            </a:r>
            <a:r>
              <a:rPr lang="tr-TR" b="1" dirty="0" err="1" smtClean="0">
                <a:solidFill>
                  <a:srgbClr val="7030A0"/>
                </a:solidFill>
              </a:rPr>
              <a:t>writing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with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regard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to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the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vacancy</a:t>
            </a:r>
            <a:r>
              <a:rPr lang="tr-TR" b="1" dirty="0" smtClean="0">
                <a:solidFill>
                  <a:srgbClr val="7030A0"/>
                </a:solidFill>
              </a:rPr>
              <a:t> in </a:t>
            </a:r>
            <a:r>
              <a:rPr lang="tr-TR" b="1" dirty="0" err="1" smtClean="0">
                <a:solidFill>
                  <a:srgbClr val="7030A0"/>
                </a:solidFill>
              </a:rPr>
              <a:t>your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Sales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Department</a:t>
            </a:r>
            <a:r>
              <a:rPr lang="tr-TR" b="1" dirty="0" smtClean="0">
                <a:solidFill>
                  <a:srgbClr val="7030A0"/>
                </a:solidFill>
              </a:rPr>
              <a:t>, as </a:t>
            </a:r>
            <a:r>
              <a:rPr lang="tr-TR" b="1" dirty="0" err="1" smtClean="0">
                <a:solidFill>
                  <a:srgbClr val="7030A0"/>
                </a:solidFill>
              </a:rPr>
              <a:t>advertised</a:t>
            </a:r>
            <a:r>
              <a:rPr lang="tr-TR" b="1" dirty="0" smtClean="0">
                <a:solidFill>
                  <a:srgbClr val="7030A0"/>
                </a:solidFill>
              </a:rPr>
              <a:t> in </a:t>
            </a:r>
            <a:r>
              <a:rPr lang="tr-TR" b="1" u="sng" dirty="0" smtClean="0">
                <a:solidFill>
                  <a:srgbClr val="7030A0"/>
                </a:solidFill>
              </a:rPr>
              <a:t>Milliyet</a:t>
            </a:r>
            <a:r>
              <a:rPr lang="tr-TR" b="1" dirty="0" smtClean="0">
                <a:solidFill>
                  <a:srgbClr val="7030A0"/>
                </a:solidFill>
              </a:rPr>
              <a:t> on </a:t>
            </a:r>
            <a:r>
              <a:rPr lang="tr-TR" b="1" u="sng" dirty="0" smtClean="0">
                <a:solidFill>
                  <a:srgbClr val="7030A0"/>
                </a:solidFill>
              </a:rPr>
              <a:t>14th May</a:t>
            </a:r>
            <a:r>
              <a:rPr lang="tr-TR" b="1" dirty="0" smtClean="0">
                <a:solidFill>
                  <a:srgbClr val="7030A0"/>
                </a:solidFill>
              </a:rPr>
              <a:t>.</a:t>
            </a:r>
          </a:p>
          <a:p>
            <a:pPr marL="64008" indent="0">
              <a:buNone/>
            </a:pPr>
            <a:endParaRPr lang="tr-TR" b="1" dirty="0">
              <a:solidFill>
                <a:srgbClr val="7030A0"/>
              </a:solidFill>
            </a:endParaRPr>
          </a:p>
          <a:p>
            <a:r>
              <a:rPr lang="tr-TR" b="1" dirty="0" smtClean="0">
                <a:solidFill>
                  <a:srgbClr val="7030A0"/>
                </a:solidFill>
              </a:rPr>
              <a:t>I </a:t>
            </a:r>
            <a:r>
              <a:rPr lang="tr-TR" b="1" dirty="0" err="1" smtClean="0">
                <a:solidFill>
                  <a:srgbClr val="7030A0"/>
                </a:solidFill>
              </a:rPr>
              <a:t>wish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to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apply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for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the</a:t>
            </a:r>
            <a:r>
              <a:rPr lang="tr-TR" b="1" dirty="0" smtClean="0">
                <a:solidFill>
                  <a:srgbClr val="7030A0"/>
                </a:solidFill>
              </a:rPr>
              <a:t> post of … </a:t>
            </a:r>
            <a:r>
              <a:rPr lang="tr-TR" b="1" dirty="0" err="1" smtClean="0">
                <a:solidFill>
                  <a:srgbClr val="7030A0"/>
                </a:solidFill>
              </a:rPr>
              <a:t>which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was</a:t>
            </a:r>
            <a:r>
              <a:rPr lang="tr-TR" b="1" dirty="0" smtClean="0">
                <a:solidFill>
                  <a:srgbClr val="7030A0"/>
                </a:solidFill>
              </a:rPr>
              <a:t> </a:t>
            </a:r>
            <a:r>
              <a:rPr lang="tr-TR" b="1" dirty="0" err="1" smtClean="0">
                <a:solidFill>
                  <a:srgbClr val="7030A0"/>
                </a:solidFill>
              </a:rPr>
              <a:t>advertised</a:t>
            </a:r>
            <a:r>
              <a:rPr lang="tr-TR" b="1" dirty="0" smtClean="0">
                <a:solidFill>
                  <a:srgbClr val="7030A0"/>
                </a:solidFill>
              </a:rPr>
              <a:t> in </a:t>
            </a:r>
            <a:r>
              <a:rPr lang="tr-TR" b="1" dirty="0" err="1" smtClean="0">
                <a:solidFill>
                  <a:srgbClr val="7030A0"/>
                </a:solidFill>
              </a:rPr>
              <a:t>today’s</a:t>
            </a:r>
            <a:r>
              <a:rPr lang="tr-TR" b="1" dirty="0" smtClean="0">
                <a:solidFill>
                  <a:srgbClr val="7030A0"/>
                </a:solidFill>
              </a:rPr>
              <a:t> ‘Daily </a:t>
            </a:r>
            <a:r>
              <a:rPr lang="tr-TR" b="1" dirty="0" err="1" smtClean="0">
                <a:solidFill>
                  <a:srgbClr val="7030A0"/>
                </a:solidFill>
              </a:rPr>
              <a:t>Telegraph</a:t>
            </a:r>
            <a:r>
              <a:rPr lang="tr-TR" b="1" dirty="0" smtClean="0">
                <a:solidFill>
                  <a:srgbClr val="7030A0"/>
                </a:solidFill>
              </a:rPr>
              <a:t>’. 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2855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503</TotalTime>
  <Words>1045</Words>
  <Application>Microsoft Office PowerPoint</Application>
  <PresentationFormat>Ekran Gösterisi (4:3)</PresentationFormat>
  <Paragraphs>196</Paragraphs>
  <Slides>35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39" baseType="lpstr">
      <vt:lpstr>Century Gothic</vt:lpstr>
      <vt:lpstr>Verdana</vt:lpstr>
      <vt:lpstr>Wingdings 2</vt:lpstr>
      <vt:lpstr>Canlı</vt:lpstr>
      <vt:lpstr>               WRITING A COVER LETTER </vt:lpstr>
      <vt:lpstr>Before writing</vt:lpstr>
      <vt:lpstr>?</vt:lpstr>
      <vt:lpstr>Cover Letter/ Covering Letter</vt:lpstr>
      <vt:lpstr>Parts of a Cover Letter</vt:lpstr>
      <vt:lpstr>Contact Information</vt:lpstr>
      <vt:lpstr>Salutation</vt:lpstr>
      <vt:lpstr>Introduction</vt:lpstr>
      <vt:lpstr>Introduction</vt:lpstr>
      <vt:lpstr>Introduction</vt:lpstr>
      <vt:lpstr>Introduction</vt:lpstr>
      <vt:lpstr>Introduction</vt:lpstr>
      <vt:lpstr>Introduction</vt:lpstr>
      <vt:lpstr>Body</vt:lpstr>
      <vt:lpstr>Body</vt:lpstr>
      <vt:lpstr>Body</vt:lpstr>
      <vt:lpstr>Body</vt:lpstr>
      <vt:lpstr>Closing</vt:lpstr>
      <vt:lpstr>Closing</vt:lpstr>
      <vt:lpstr>Closing</vt:lpstr>
      <vt:lpstr>Closing</vt:lpstr>
      <vt:lpstr>Before your signature</vt:lpstr>
      <vt:lpstr>Target Vocabulary consideration (n)</vt:lpstr>
      <vt:lpstr>fine-tune (v)</vt:lpstr>
      <vt:lpstr>pursue (v)</vt:lpstr>
      <vt:lpstr>requirement (n)</vt:lpstr>
      <vt:lpstr>to be intrigued with/by</vt:lpstr>
      <vt:lpstr>enhance (v)</vt:lpstr>
      <vt:lpstr>maximize (v)</vt:lpstr>
      <vt:lpstr>attend (v)</vt:lpstr>
      <vt:lpstr>asset (n)</vt:lpstr>
      <vt:lpstr>execute (v)</vt:lpstr>
      <vt:lpstr>launch (v/n)</vt:lpstr>
      <vt:lpstr>in person </vt:lpstr>
      <vt:lpstr>appreciate (v)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Words and Phrases</dc:title>
  <dc:creator>Administrator</dc:creator>
  <cp:lastModifiedBy>Windows Kullanıcısı</cp:lastModifiedBy>
  <cp:revision>59</cp:revision>
  <dcterms:created xsi:type="dcterms:W3CDTF">2018-03-20T07:43:49Z</dcterms:created>
  <dcterms:modified xsi:type="dcterms:W3CDTF">2018-04-16T16:54:46Z</dcterms:modified>
</cp:coreProperties>
</file>