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7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01622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SOCIALIZING </a:t>
            </a:r>
            <a:br>
              <a:rPr lang="tr-TR" b="1" dirty="0" smtClean="0">
                <a:solidFill>
                  <a:srgbClr val="7030A0"/>
                </a:solidFill>
              </a:rPr>
            </a:br>
            <a:r>
              <a:rPr lang="tr-TR" b="1" dirty="0" smtClean="0">
                <a:solidFill>
                  <a:srgbClr val="7030A0"/>
                </a:solidFill>
              </a:rPr>
              <a:t>IN </a:t>
            </a:r>
            <a:br>
              <a:rPr lang="tr-TR" b="1" dirty="0" smtClean="0">
                <a:solidFill>
                  <a:srgbClr val="7030A0"/>
                </a:solidFill>
              </a:rPr>
            </a:br>
            <a:r>
              <a:rPr lang="tr-TR" b="1" dirty="0" smtClean="0">
                <a:solidFill>
                  <a:srgbClr val="7030A0"/>
                </a:solidFill>
              </a:rPr>
              <a:t>BUSINESS WORLD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76863" cy="332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0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recognize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>
                <a:solidFill>
                  <a:srgbClr val="7030A0"/>
                </a:solidFill>
              </a:rPr>
              <a:t>k</a:t>
            </a:r>
            <a:r>
              <a:rPr lang="tr-TR" b="1" dirty="0" err="1" smtClean="0">
                <a:solidFill>
                  <a:srgbClr val="7030A0"/>
                </a:solidFill>
              </a:rPr>
              <a:t>now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identify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r>
              <a:rPr lang="tr-TR" b="1" i="1" dirty="0" smtClean="0">
                <a:solidFill>
                  <a:srgbClr val="7030A0"/>
                </a:solidFill>
              </a:rPr>
              <a:t>I </a:t>
            </a:r>
            <a:r>
              <a:rPr lang="tr-TR" b="1" i="1" dirty="0" err="1" smtClean="0">
                <a:solidFill>
                  <a:srgbClr val="7030A0"/>
                </a:solidFill>
              </a:rPr>
              <a:t>didn’t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u="sng" dirty="0" err="1" smtClean="0">
                <a:solidFill>
                  <a:srgbClr val="7030A0"/>
                </a:solidFill>
              </a:rPr>
              <a:t>recognize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you</a:t>
            </a:r>
            <a:r>
              <a:rPr lang="tr-TR" b="1" i="1" dirty="0" smtClean="0">
                <a:solidFill>
                  <a:srgbClr val="7030A0"/>
                </a:solidFill>
              </a:rPr>
              <a:t> in </a:t>
            </a:r>
            <a:r>
              <a:rPr lang="tr-TR" b="1" i="1" dirty="0" err="1" smtClean="0">
                <a:solidFill>
                  <a:srgbClr val="7030A0"/>
                </a:solidFill>
              </a:rPr>
              <a:t>your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uniform</a:t>
            </a:r>
            <a:r>
              <a:rPr lang="tr-TR" b="1" i="1" dirty="0" smtClean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2565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4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j</a:t>
            </a:r>
            <a:r>
              <a:rPr lang="tr-TR" b="1" dirty="0" err="1" smtClean="0">
                <a:solidFill>
                  <a:srgbClr val="7030A0"/>
                </a:solidFill>
              </a:rPr>
              <a:t>oin</a:t>
            </a:r>
            <a:r>
              <a:rPr lang="tr-TR" b="1" dirty="0" smtClean="0">
                <a:solidFill>
                  <a:srgbClr val="7030A0"/>
                </a:solidFill>
              </a:rPr>
              <a:t> in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to take part in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tr-TR" b="1" dirty="0" smtClean="0">
                <a:solidFill>
                  <a:srgbClr val="7030A0"/>
                </a:solidFill>
              </a:rPr>
              <a:t>t</a:t>
            </a:r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with another group, company, or </a:t>
            </a:r>
            <a:r>
              <a:rPr lang="tr-TR" b="1" dirty="0" err="1" smtClean="0">
                <a:solidFill>
                  <a:srgbClr val="7030A0"/>
                </a:solidFill>
              </a:rPr>
              <a:t>organization</a:t>
            </a: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We would be eager to </a:t>
            </a:r>
            <a:r>
              <a:rPr lang="en-US" b="1" i="1" u="sng" dirty="0">
                <a:solidFill>
                  <a:srgbClr val="7030A0"/>
                </a:solidFill>
              </a:rPr>
              <a:t>join in</a:t>
            </a:r>
            <a:r>
              <a:rPr lang="en-US" b="1" i="1" dirty="0">
                <a:solidFill>
                  <a:srgbClr val="7030A0"/>
                </a:solidFill>
              </a:rPr>
              <a:t> projects of that sort.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43799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0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queue</a:t>
            </a:r>
            <a:r>
              <a:rPr lang="tr-TR" b="1" dirty="0" smtClean="0">
                <a:solidFill>
                  <a:srgbClr val="7030A0"/>
                </a:solidFill>
              </a:rPr>
              <a:t> (n)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A </a:t>
            </a:r>
            <a:r>
              <a:rPr lang="tr-TR" b="1" dirty="0" err="1" smtClean="0">
                <a:solidFill>
                  <a:srgbClr val="7030A0"/>
                </a:solidFill>
              </a:rPr>
              <a:t>line</a:t>
            </a:r>
            <a:r>
              <a:rPr lang="tr-TR" b="1" dirty="0" smtClean="0">
                <a:solidFill>
                  <a:srgbClr val="7030A0"/>
                </a:solidFill>
              </a:rPr>
              <a:t> of </a:t>
            </a:r>
            <a:r>
              <a:rPr lang="tr-TR" b="1" dirty="0" err="1" smtClean="0">
                <a:solidFill>
                  <a:srgbClr val="7030A0"/>
                </a:solidFill>
              </a:rPr>
              <a:t>people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waiting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enter</a:t>
            </a:r>
            <a:r>
              <a:rPr lang="tr-TR" b="1" dirty="0" smtClean="0">
                <a:solidFill>
                  <a:srgbClr val="7030A0"/>
                </a:solidFill>
              </a:rPr>
              <a:t> a </a:t>
            </a:r>
            <a:r>
              <a:rPr lang="tr-TR" b="1" dirty="0" err="1" smtClean="0">
                <a:solidFill>
                  <a:srgbClr val="7030A0"/>
                </a:solidFill>
              </a:rPr>
              <a:t>building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    buy </a:t>
            </a:r>
            <a:r>
              <a:rPr lang="tr-TR" b="1" dirty="0" err="1" smtClean="0">
                <a:solidFill>
                  <a:srgbClr val="7030A0"/>
                </a:solidFill>
              </a:rPr>
              <a:t>stg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etc</a:t>
            </a:r>
            <a:r>
              <a:rPr lang="tr-TR" b="1" dirty="0" smtClean="0">
                <a:solidFill>
                  <a:srgbClr val="7030A0"/>
                </a:solidFill>
              </a:rPr>
              <a:t>.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en-US" b="1" i="1" dirty="0">
                <a:solidFill>
                  <a:srgbClr val="7030A0"/>
                </a:solidFill>
              </a:rPr>
              <a:t>There was a long </a:t>
            </a:r>
            <a:r>
              <a:rPr lang="en-US" b="1" i="1" u="sng" dirty="0">
                <a:solidFill>
                  <a:srgbClr val="7030A0"/>
                </a:solidFill>
              </a:rPr>
              <a:t>queue</a:t>
            </a:r>
            <a:r>
              <a:rPr lang="en-US" b="1" i="1" dirty="0">
                <a:solidFill>
                  <a:srgbClr val="7030A0"/>
                </a:solidFill>
              </a:rPr>
              <a:t> to get into the cinema.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420888"/>
            <a:ext cx="44644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23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buffet</a:t>
            </a:r>
            <a:r>
              <a:rPr lang="tr-TR" b="1" dirty="0" smtClean="0">
                <a:solidFill>
                  <a:srgbClr val="7030A0"/>
                </a:solidFill>
              </a:rPr>
              <a:t> (n)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 place in a </a:t>
            </a:r>
            <a:r>
              <a:rPr lang="tr-TR" b="1" dirty="0" err="1" smtClean="0">
                <a:solidFill>
                  <a:srgbClr val="7030A0"/>
                </a:solidFill>
              </a:rPr>
              <a:t>railway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station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bus</a:t>
            </a:r>
            <a:r>
              <a:rPr lang="en-US" b="1" dirty="0">
                <a:solidFill>
                  <a:srgbClr val="7030A0"/>
                </a:solidFill>
              </a:rPr>
              <a:t> station </a:t>
            </a:r>
            <a:r>
              <a:rPr lang="en-US" b="1" dirty="0" err="1">
                <a:solidFill>
                  <a:srgbClr val="7030A0"/>
                </a:solidFill>
              </a:rPr>
              <a:t>etc</a:t>
            </a:r>
            <a:r>
              <a:rPr lang="en-US" b="1" dirty="0">
                <a:solidFill>
                  <a:srgbClr val="7030A0"/>
                </a:solidFill>
              </a:rPr>
              <a:t> where you can </a:t>
            </a:r>
            <a:r>
              <a:rPr lang="tr-TR" b="1" dirty="0" smtClean="0">
                <a:solidFill>
                  <a:srgbClr val="7030A0"/>
                </a:solidFill>
              </a:rPr>
              <a:t>buy</a:t>
            </a:r>
            <a:r>
              <a:rPr lang="en-US" b="1" dirty="0">
                <a:solidFill>
                  <a:srgbClr val="7030A0"/>
                </a:solidFill>
              </a:rPr>
              <a:t> and eat </a:t>
            </a:r>
            <a:r>
              <a:rPr lang="tr-TR" b="1" dirty="0" err="1" smtClean="0">
                <a:solidFill>
                  <a:srgbClr val="7030A0"/>
                </a:solidFill>
              </a:rPr>
              <a:t>food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or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tr-TR" b="1" dirty="0" err="1" smtClean="0">
                <a:solidFill>
                  <a:srgbClr val="7030A0"/>
                </a:solidFill>
              </a:rPr>
              <a:t>drink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i="1" dirty="0" smtClean="0">
                <a:solidFill>
                  <a:srgbClr val="7030A0"/>
                </a:solidFill>
              </a:rPr>
              <a:t>A </a:t>
            </a:r>
            <a:r>
              <a:rPr lang="tr-TR" b="1" i="1" dirty="0" err="1" smtClean="0">
                <a:solidFill>
                  <a:srgbClr val="7030A0"/>
                </a:solidFill>
              </a:rPr>
              <a:t>cold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u="sng" dirty="0" err="1" smtClean="0">
                <a:solidFill>
                  <a:srgbClr val="7030A0"/>
                </a:solidFill>
              </a:rPr>
              <a:t>buffet</a:t>
            </a:r>
            <a:endParaRPr lang="tr-TR" b="1" i="1" u="sng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The price includes morning coffee, </a:t>
            </a:r>
            <a:r>
              <a:rPr lang="en-US" b="1" i="1" u="sng" dirty="0">
                <a:solidFill>
                  <a:srgbClr val="7030A0"/>
                </a:solidFill>
              </a:rPr>
              <a:t>buffet</a:t>
            </a:r>
            <a:r>
              <a:rPr lang="en-US" b="1" i="1" dirty="0">
                <a:solidFill>
                  <a:srgbClr val="7030A0"/>
                </a:solidFill>
              </a:rPr>
              <a:t> lunch, and afternoon tea.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453650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1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daunting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adj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alarming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>
                <a:solidFill>
                  <a:srgbClr val="7030A0"/>
                </a:solidFill>
              </a:rPr>
              <a:t>f</a:t>
            </a:r>
            <a:r>
              <a:rPr lang="tr-TR" b="1" dirty="0" err="1" smtClean="0">
                <a:solidFill>
                  <a:srgbClr val="7030A0"/>
                </a:solidFill>
              </a:rPr>
              <a:t>rightening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difficult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Few things are more </a:t>
            </a:r>
            <a:r>
              <a:rPr lang="en-US" b="1" i="1" u="sng" dirty="0">
                <a:solidFill>
                  <a:srgbClr val="7030A0"/>
                </a:solidFill>
              </a:rPr>
              <a:t>daunting</a:t>
            </a:r>
            <a:r>
              <a:rPr lang="en-US" b="1" i="1" dirty="0">
                <a:solidFill>
                  <a:srgbClr val="7030A0"/>
                </a:solidFill>
              </a:rPr>
              <a:t> than having to speak in front of a large crowd.</a:t>
            </a:r>
            <a:endParaRPr lang="tr-TR" b="1" i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The </a:t>
            </a:r>
            <a:r>
              <a:rPr lang="tr-TR" b="1" i="1" dirty="0" err="1" smtClean="0">
                <a:solidFill>
                  <a:srgbClr val="7030A0"/>
                </a:solidFill>
              </a:rPr>
              <a:t>interview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process</a:t>
            </a:r>
            <a:r>
              <a:rPr lang="en-US" b="1" i="1" dirty="0">
                <a:solidFill>
                  <a:srgbClr val="7030A0"/>
                </a:solidFill>
              </a:rPr>
              <a:t> can be </a:t>
            </a:r>
            <a:r>
              <a:rPr lang="en-US" b="1" i="1" u="sng" dirty="0">
                <a:solidFill>
                  <a:srgbClr val="7030A0"/>
                </a:solidFill>
              </a:rPr>
              <a:t>daunting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24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14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engage</a:t>
            </a:r>
            <a:r>
              <a:rPr lang="tr-TR" b="1" dirty="0" smtClean="0">
                <a:solidFill>
                  <a:srgbClr val="7030A0"/>
                </a:solidFill>
              </a:rPr>
              <a:t> in a </a:t>
            </a:r>
            <a:r>
              <a:rPr lang="tr-TR" b="1" dirty="0" err="1" smtClean="0">
                <a:solidFill>
                  <a:srgbClr val="7030A0"/>
                </a:solidFill>
              </a:rPr>
              <a:t>conversation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communicate</a:t>
            </a:r>
            <a:r>
              <a:rPr lang="tr-TR" b="1" dirty="0" smtClean="0">
                <a:solidFill>
                  <a:srgbClr val="7030A0"/>
                </a:solidFill>
              </a:rPr>
              <a:t>,   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discuss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speak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You can </a:t>
            </a:r>
            <a:r>
              <a:rPr lang="en-US" b="1" i="1" u="sng" dirty="0">
                <a:solidFill>
                  <a:srgbClr val="7030A0"/>
                </a:solidFill>
              </a:rPr>
              <a:t>engage </a:t>
            </a:r>
            <a:r>
              <a:rPr lang="en-US" b="1" i="1" u="sng" dirty="0" smtClean="0">
                <a:solidFill>
                  <a:srgbClr val="7030A0"/>
                </a:solidFill>
              </a:rPr>
              <a:t>in </a:t>
            </a:r>
            <a:r>
              <a:rPr lang="tr-TR" b="1" i="1" u="sng" dirty="0" smtClean="0">
                <a:solidFill>
                  <a:srgbClr val="7030A0"/>
                </a:solidFill>
              </a:rPr>
              <a:t>a</a:t>
            </a:r>
            <a:r>
              <a:rPr lang="en-US" b="1" i="1" u="sng" dirty="0" smtClean="0">
                <a:solidFill>
                  <a:srgbClr val="7030A0"/>
                </a:solidFill>
              </a:rPr>
              <a:t> </a:t>
            </a:r>
            <a:r>
              <a:rPr lang="en-US" b="1" i="1" u="sng" dirty="0">
                <a:solidFill>
                  <a:srgbClr val="7030A0"/>
                </a:solidFill>
              </a:rPr>
              <a:t>conversation</a:t>
            </a:r>
            <a:r>
              <a:rPr lang="en-US" b="1" i="1" dirty="0">
                <a:solidFill>
                  <a:srgbClr val="7030A0"/>
                </a:solidFill>
              </a:rPr>
              <a:t> by </a:t>
            </a:r>
            <a:r>
              <a:rPr lang="tr-TR" b="1" i="1" dirty="0" err="1" smtClean="0">
                <a:solidFill>
                  <a:srgbClr val="7030A0"/>
                </a:solidFill>
              </a:rPr>
              <a:t>asking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open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questions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such </a:t>
            </a:r>
            <a:r>
              <a:rPr lang="en-US" b="1" i="1" dirty="0">
                <a:solidFill>
                  <a:srgbClr val="7030A0"/>
                </a:solidFill>
              </a:rPr>
              <a:t>as:</a:t>
            </a:r>
            <a:r>
              <a:rPr lang="en-US" b="1" i="1" dirty="0">
                <a:solidFill>
                  <a:srgbClr val="7030A0"/>
                </a:solidFill>
              </a:rPr>
              <a:t/>
            </a:r>
            <a:br>
              <a:rPr lang="en-US" b="1" i="1" dirty="0">
                <a:solidFill>
                  <a:srgbClr val="7030A0"/>
                </a:solidFill>
              </a:rPr>
            </a:br>
            <a:r>
              <a:rPr lang="en-US" b="1" i="1" dirty="0">
                <a:solidFill>
                  <a:srgbClr val="7030A0"/>
                </a:solidFill>
              </a:rPr>
              <a:t>– what brings you here today?</a:t>
            </a:r>
            <a:r>
              <a:rPr lang="en-US" b="1" i="1" dirty="0">
                <a:solidFill>
                  <a:srgbClr val="7030A0"/>
                </a:solidFill>
              </a:rPr>
              <a:t/>
            </a:r>
            <a:br>
              <a:rPr lang="en-US" b="1" i="1" dirty="0">
                <a:solidFill>
                  <a:srgbClr val="7030A0"/>
                </a:solidFill>
              </a:rPr>
            </a:br>
            <a:r>
              <a:rPr lang="en-US" b="1" i="1" dirty="0" smtClean="0">
                <a:solidFill>
                  <a:srgbClr val="7030A0"/>
                </a:solidFill>
              </a:rPr>
              <a:t>– </a:t>
            </a:r>
            <a:r>
              <a:rPr lang="en-US" b="1" i="1" dirty="0">
                <a:solidFill>
                  <a:srgbClr val="7030A0"/>
                </a:solidFill>
              </a:rPr>
              <a:t>have you come from far to be here today?</a:t>
            </a:r>
            <a:endParaRPr lang="tr-TR" b="1" i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85925"/>
            <a:ext cx="4896544" cy="19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9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strike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up</a:t>
            </a:r>
            <a:r>
              <a:rPr lang="tr-TR" b="1" dirty="0" smtClean="0">
                <a:solidFill>
                  <a:srgbClr val="7030A0"/>
                </a:solidFill>
              </a:rPr>
              <a:t> a </a:t>
            </a:r>
            <a:r>
              <a:rPr lang="tr-TR" b="1" dirty="0" err="1" smtClean="0">
                <a:solidFill>
                  <a:srgbClr val="7030A0"/>
                </a:solidFill>
              </a:rPr>
              <a:t>conversation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to start a </a:t>
            </a:r>
            <a:r>
              <a:rPr lang="en-US" b="1" dirty="0" smtClean="0">
                <a:solidFill>
                  <a:srgbClr val="7030A0"/>
                </a:solidFill>
              </a:rPr>
              <a:t>conversation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with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en-US" b="1" dirty="0" smtClean="0">
                <a:solidFill>
                  <a:srgbClr val="7030A0"/>
                </a:solidFill>
              </a:rPr>
              <a:t>someone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en-US" b="1" i="1" dirty="0">
                <a:solidFill>
                  <a:srgbClr val="7030A0"/>
                </a:solidFill>
              </a:rPr>
              <a:t> </a:t>
            </a:r>
            <a:r>
              <a:rPr lang="en-US" b="1" i="1" u="sng" dirty="0">
                <a:solidFill>
                  <a:srgbClr val="7030A0"/>
                </a:solidFill>
              </a:rPr>
              <a:t>struck up an interesting conversation</a:t>
            </a:r>
            <a:r>
              <a:rPr lang="en-US" b="1" i="1" dirty="0">
                <a:solidFill>
                  <a:srgbClr val="7030A0"/>
                </a:solidFill>
              </a:rPr>
              <a:t> with </a:t>
            </a:r>
            <a:endParaRPr lang="tr-TR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smtClean="0">
                <a:solidFill>
                  <a:srgbClr val="7030A0"/>
                </a:solidFill>
              </a:rPr>
              <a:t>   </a:t>
            </a:r>
            <a:r>
              <a:rPr lang="en-US" b="1" i="1" dirty="0" smtClean="0">
                <a:solidFill>
                  <a:srgbClr val="7030A0"/>
                </a:solidFill>
              </a:rPr>
              <a:t>someone</a:t>
            </a:r>
            <a:r>
              <a:rPr lang="en-US" b="1" i="1" dirty="0">
                <a:solidFill>
                  <a:srgbClr val="7030A0"/>
                </a:solidFill>
              </a:rPr>
              <a:t> on the bus yesterday. </a:t>
            </a:r>
            <a:endParaRPr lang="tr-TR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i="1" dirty="0" smtClean="0">
              <a:solidFill>
                <a:srgbClr val="7030A0"/>
              </a:solidFill>
            </a:endParaRPr>
          </a:p>
          <a:p>
            <a:r>
              <a:rPr lang="tr-TR" b="1" i="1" dirty="0" err="1" smtClean="0">
                <a:solidFill>
                  <a:srgbClr val="7030A0"/>
                </a:solidFill>
              </a:rPr>
              <a:t>Some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people</a:t>
            </a:r>
            <a:r>
              <a:rPr lang="tr-TR" b="1" i="1" dirty="0" smtClean="0">
                <a:solidFill>
                  <a:srgbClr val="7030A0"/>
                </a:solidFill>
              </a:rPr>
              <a:t> can </a:t>
            </a:r>
            <a:r>
              <a:rPr lang="tr-TR" b="1" i="1" dirty="0" err="1" smtClean="0">
                <a:solidFill>
                  <a:srgbClr val="7030A0"/>
                </a:solidFill>
              </a:rPr>
              <a:t>easily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u="sng" dirty="0" err="1" smtClean="0">
                <a:solidFill>
                  <a:srgbClr val="7030A0"/>
                </a:solidFill>
              </a:rPr>
              <a:t>strike</a:t>
            </a:r>
            <a:r>
              <a:rPr lang="tr-TR" b="1" i="1" u="sng" dirty="0" smtClean="0">
                <a:solidFill>
                  <a:srgbClr val="7030A0"/>
                </a:solidFill>
              </a:rPr>
              <a:t> </a:t>
            </a:r>
            <a:r>
              <a:rPr lang="tr-TR" b="1" i="1" u="sng" dirty="0" err="1" smtClean="0">
                <a:solidFill>
                  <a:srgbClr val="7030A0"/>
                </a:solidFill>
              </a:rPr>
              <a:t>up</a:t>
            </a:r>
            <a:r>
              <a:rPr lang="tr-TR" b="1" i="1" u="sng" dirty="0" smtClean="0">
                <a:solidFill>
                  <a:srgbClr val="7030A0"/>
                </a:solidFill>
              </a:rPr>
              <a:t> a </a:t>
            </a:r>
            <a:r>
              <a:rPr lang="tr-TR" b="1" i="1" u="sng" dirty="0" err="1" smtClean="0">
                <a:solidFill>
                  <a:srgbClr val="7030A0"/>
                </a:solidFill>
              </a:rPr>
              <a:t>conversation</a:t>
            </a:r>
            <a:r>
              <a:rPr lang="tr-TR" b="1" i="1" u="sng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with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each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other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when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they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are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travelling</a:t>
            </a:r>
            <a:r>
              <a:rPr lang="tr-TR" b="1" i="1" dirty="0" smtClean="0">
                <a:solidFill>
                  <a:srgbClr val="7030A0"/>
                </a:solidFill>
              </a:rPr>
              <a:t>.</a:t>
            </a:r>
            <a:endParaRPr lang="tr-TR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4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convenient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adj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appropriate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useful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Favorable</a:t>
            </a:r>
            <a:r>
              <a:rPr lang="tr-TR" b="1" dirty="0" smtClean="0">
                <a:solidFill>
                  <a:srgbClr val="7030A0"/>
                </a:solidFill>
              </a:rPr>
              <a:t>          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b="1" i="1" dirty="0">
                <a:solidFill>
                  <a:srgbClr val="7030A0"/>
                </a:solidFill>
              </a:rPr>
              <a:t>When is a </a:t>
            </a:r>
            <a:r>
              <a:rPr lang="en-US" b="1" i="1" u="sng" dirty="0">
                <a:solidFill>
                  <a:srgbClr val="7030A0"/>
                </a:solidFill>
              </a:rPr>
              <a:t>convenient</a:t>
            </a:r>
            <a:r>
              <a:rPr lang="en-US" b="1" i="1" dirty="0">
                <a:solidFill>
                  <a:srgbClr val="7030A0"/>
                </a:solidFill>
              </a:rPr>
              <a:t> time for you to meet</a:t>
            </a:r>
            <a:r>
              <a:rPr lang="en-US" b="1" i="1" dirty="0" smtClean="0">
                <a:solidFill>
                  <a:srgbClr val="7030A0"/>
                </a:solidFill>
              </a:rPr>
              <a:t>?</a:t>
            </a:r>
            <a:endParaRPr lang="tr-TR" b="1" i="1" dirty="0" smtClean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a </a:t>
            </a:r>
            <a:r>
              <a:rPr lang="en-US" b="1" i="1" u="sng" dirty="0">
                <a:solidFill>
                  <a:srgbClr val="7030A0"/>
                </a:solidFill>
              </a:rPr>
              <a:t>convenient</a:t>
            </a:r>
            <a:r>
              <a:rPr lang="en-US" b="1" dirty="0">
                <a:solidFill>
                  <a:srgbClr val="7030A0"/>
                </a:solidFill>
              </a:rPr>
              <a:t> method/way/means of cleaning windows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74540"/>
            <a:ext cx="5112568" cy="25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7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urgently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adv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very important and needing to be dealt with </a:t>
            </a:r>
            <a:r>
              <a:rPr lang="en-US" b="1" dirty="0" smtClean="0">
                <a:solidFill>
                  <a:srgbClr val="7030A0"/>
                </a:solidFill>
              </a:rPr>
              <a:t>immediately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Volunteers are </a:t>
            </a:r>
            <a:r>
              <a:rPr lang="en-US" b="1" i="1" u="sng" dirty="0">
                <a:solidFill>
                  <a:srgbClr val="7030A0"/>
                </a:solidFill>
              </a:rPr>
              <a:t>urgently</a:t>
            </a:r>
            <a:r>
              <a:rPr lang="en-US" b="1" i="1" dirty="0">
                <a:solidFill>
                  <a:srgbClr val="7030A0"/>
                </a:solidFill>
              </a:rPr>
              <a:t> needed to help with the crisis.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speaking/calling </a:t>
            </a:r>
            <a:r>
              <a:rPr lang="en-US" b="1" i="1" u="sng" dirty="0">
                <a:solidFill>
                  <a:srgbClr val="7030A0"/>
                </a:solidFill>
              </a:rPr>
              <a:t>urgently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3204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21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prospective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adj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potential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>
                <a:solidFill>
                  <a:srgbClr val="7030A0"/>
                </a:solidFill>
              </a:rPr>
              <a:t>a</a:t>
            </a:r>
            <a:r>
              <a:rPr lang="tr-TR" b="1" dirty="0" err="1" smtClean="0">
                <a:solidFill>
                  <a:srgbClr val="7030A0"/>
                </a:solidFill>
              </a:rPr>
              <a:t>nticipated</a:t>
            </a:r>
            <a:r>
              <a:rPr lang="tr-TR" b="1" dirty="0" smtClean="0">
                <a:solidFill>
                  <a:srgbClr val="7030A0"/>
                </a:solidFill>
              </a:rPr>
              <a:t>               </a:t>
            </a: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a seminar for </a:t>
            </a:r>
            <a:r>
              <a:rPr lang="en-US" b="1" i="1" u="sng" dirty="0">
                <a:solidFill>
                  <a:srgbClr val="7030A0"/>
                </a:solidFill>
              </a:rPr>
              <a:t>prospective</a:t>
            </a:r>
            <a:r>
              <a:rPr lang="en-US" b="1" i="1" dirty="0">
                <a:solidFill>
                  <a:srgbClr val="7030A0"/>
                </a:solidFill>
              </a:rPr>
              <a:t> home buyers </a:t>
            </a:r>
            <a:r>
              <a:rPr lang="en-US" b="1" i="1" dirty="0" smtClean="0">
                <a:solidFill>
                  <a:srgbClr val="7030A0"/>
                </a:solidFill>
              </a:rPr>
              <a:t>[people </a:t>
            </a:r>
            <a:r>
              <a:rPr lang="en-US" b="1" i="1" dirty="0">
                <a:solidFill>
                  <a:srgbClr val="7030A0"/>
                </a:solidFill>
              </a:rPr>
              <a:t>who are likely to buy a home fairly soon]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prospective</a:t>
            </a:r>
            <a:r>
              <a:rPr lang="en-US" b="1" i="1" dirty="0">
                <a:solidFill>
                  <a:srgbClr val="7030A0"/>
                </a:solidFill>
              </a:rPr>
              <a:t> parents/students/employers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51125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5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</a:rPr>
              <a:t>Small Talk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  <a:solidFill>
            <a:srgbClr val="FFFF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Polite</a:t>
            </a:r>
            <a:r>
              <a:rPr lang="en-US" b="1" dirty="0">
                <a:solidFill>
                  <a:srgbClr val="7030A0"/>
                </a:solidFill>
              </a:rPr>
              <a:t> conversation about </a:t>
            </a:r>
            <a:r>
              <a:rPr lang="tr-TR" b="1" dirty="0" err="1" smtClean="0">
                <a:solidFill>
                  <a:srgbClr val="7030A0"/>
                </a:solidFill>
              </a:rPr>
              <a:t>unimportant</a:t>
            </a:r>
            <a:r>
              <a:rPr lang="en-US" b="1" dirty="0">
                <a:solidFill>
                  <a:srgbClr val="7030A0"/>
                </a:solidFill>
              </a:rPr>
              <a:t> things that people make at social </a:t>
            </a:r>
            <a:r>
              <a:rPr lang="en-US" b="1" dirty="0" smtClean="0">
                <a:solidFill>
                  <a:srgbClr val="7030A0"/>
                </a:solidFill>
              </a:rPr>
              <a:t>occasions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light conversation </a:t>
            </a:r>
            <a:r>
              <a:rPr lang="en-US" b="1" dirty="0" smtClean="0">
                <a:solidFill>
                  <a:srgbClr val="7030A0"/>
                </a:solidFill>
              </a:rPr>
              <a:t>about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common</a:t>
            </a:r>
            <a:r>
              <a:rPr lang="en-US" b="1" dirty="0">
                <a:solidFill>
                  <a:srgbClr val="7030A0"/>
                </a:solidFill>
              </a:rPr>
              <a:t>, </a:t>
            </a:r>
            <a:r>
              <a:rPr lang="tr-TR" b="1" dirty="0" err="1" smtClean="0">
                <a:solidFill>
                  <a:srgbClr val="7030A0"/>
                </a:solidFill>
              </a:rPr>
              <a:t>everyday</a:t>
            </a:r>
            <a:r>
              <a:rPr lang="en-US" b="1" dirty="0">
                <a:solidFill>
                  <a:srgbClr val="7030A0"/>
                </a:solidFill>
              </a:rPr>
              <a:t> things; chitchat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We </a:t>
            </a:r>
            <a:r>
              <a:rPr lang="tr-TR" b="1" i="1" dirty="0" err="1" smtClean="0">
                <a:solidFill>
                  <a:srgbClr val="7030A0"/>
                </a:solidFill>
              </a:rPr>
              <a:t>exchanged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greetings</a:t>
            </a:r>
            <a:r>
              <a:rPr lang="en-US" b="1" i="1" dirty="0">
                <a:solidFill>
                  <a:srgbClr val="7030A0"/>
                </a:solidFill>
              </a:rPr>
              <a:t> and </a:t>
            </a:r>
            <a:r>
              <a:rPr lang="en-US" b="1" i="1" u="sng" dirty="0">
                <a:solidFill>
                  <a:srgbClr val="7030A0"/>
                </a:solidFill>
              </a:rPr>
              <a:t>small talk</a:t>
            </a:r>
            <a:r>
              <a:rPr lang="en-US" b="1" i="1" dirty="0">
                <a:solidFill>
                  <a:srgbClr val="7030A0"/>
                </a:solidFill>
              </a:rPr>
              <a:t> about the </a:t>
            </a:r>
            <a:r>
              <a:rPr lang="tr-TR" b="1" i="1" dirty="0" err="1" smtClean="0">
                <a:solidFill>
                  <a:srgbClr val="7030A0"/>
                </a:solidFill>
              </a:rPr>
              <a:t>weather</a:t>
            </a:r>
            <a:r>
              <a:rPr lang="tr-TR" b="1" i="1" dirty="0" smtClean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44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commitment</a:t>
            </a:r>
            <a:r>
              <a:rPr lang="tr-TR" b="1" dirty="0" smtClean="0">
                <a:solidFill>
                  <a:srgbClr val="7030A0"/>
                </a:solidFill>
              </a:rPr>
              <a:t> (n)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assurance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obligation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responsibility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promise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to</a:t>
            </a:r>
            <a:r>
              <a:rPr lang="tr-TR" b="1" dirty="0" smtClean="0">
                <a:solidFill>
                  <a:srgbClr val="7030A0"/>
                </a:solidFill>
              </a:rPr>
              <a:t> do </a:t>
            </a:r>
            <a:r>
              <a:rPr lang="tr-TR" b="1" dirty="0" err="1" smtClean="0">
                <a:solidFill>
                  <a:srgbClr val="7030A0"/>
                </a:solidFill>
              </a:rPr>
              <a:t>stg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The boss noticed her strong </a:t>
            </a:r>
            <a:r>
              <a:rPr lang="en-US" b="1" i="1" u="sng" dirty="0">
                <a:solidFill>
                  <a:srgbClr val="7030A0"/>
                </a:solidFill>
              </a:rPr>
              <a:t>commitment</a:t>
            </a:r>
            <a:r>
              <a:rPr lang="en-US" b="1" i="1" dirty="0">
                <a:solidFill>
                  <a:srgbClr val="7030A0"/>
                </a:solidFill>
              </a:rPr>
              <a:t> to her work</a:t>
            </a:r>
            <a:r>
              <a:rPr lang="en-US" b="1" i="1" dirty="0" smtClean="0">
                <a:solidFill>
                  <a:srgbClr val="7030A0"/>
                </a:solidFill>
              </a:rPr>
              <a:t>.</a:t>
            </a:r>
            <a:endParaRPr lang="tr-TR" b="1" i="1" dirty="0" smtClean="0">
              <a:solidFill>
                <a:srgbClr val="7030A0"/>
              </a:solidFill>
            </a:endParaRPr>
          </a:p>
          <a:p>
            <a:r>
              <a:rPr lang="tr-TR" b="1" i="1" dirty="0" err="1" smtClean="0">
                <a:solidFill>
                  <a:srgbClr val="7030A0"/>
                </a:solidFill>
              </a:rPr>
              <a:t>She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rejected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the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invitation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by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saying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"I </a:t>
            </a:r>
            <a:r>
              <a:rPr lang="en-US" b="1" i="1" dirty="0">
                <a:solidFill>
                  <a:srgbClr val="7030A0"/>
                </a:solidFill>
              </a:rPr>
              <a:t>am very sorry, I already have a </a:t>
            </a:r>
            <a:r>
              <a:rPr lang="en-US" b="1" i="1" u="sng" dirty="0">
                <a:solidFill>
                  <a:srgbClr val="7030A0"/>
                </a:solidFill>
              </a:rPr>
              <a:t>commitment</a:t>
            </a:r>
            <a:r>
              <a:rPr lang="en-US" b="1" i="1" dirty="0">
                <a:solidFill>
                  <a:srgbClr val="7030A0"/>
                </a:solidFill>
              </a:rPr>
              <a:t> for that time." </a:t>
            </a:r>
            <a:endParaRPr lang="tr-TR" b="1" i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Topics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for</a:t>
            </a:r>
            <a:r>
              <a:rPr lang="tr-TR" b="1" dirty="0" smtClean="0">
                <a:solidFill>
                  <a:srgbClr val="7030A0"/>
                </a:solidFill>
              </a:rPr>
              <a:t> Small Talk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064896" cy="485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4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breaking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the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ice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to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tr-TR" b="1" dirty="0" err="1" smtClean="0">
                <a:solidFill>
                  <a:srgbClr val="7030A0"/>
                </a:solidFill>
              </a:rPr>
              <a:t>relieve</a:t>
            </a:r>
            <a:r>
              <a:rPr lang="en-US" b="1" dirty="0">
                <a:solidFill>
                  <a:srgbClr val="7030A0"/>
                </a:solidFill>
              </a:rPr>
              <a:t> shyness or </a:t>
            </a:r>
            <a:r>
              <a:rPr lang="tr-TR" b="1" dirty="0" err="1" smtClean="0">
                <a:solidFill>
                  <a:srgbClr val="7030A0"/>
                </a:solidFill>
              </a:rPr>
              <a:t>reserve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esp</a:t>
            </a:r>
            <a:r>
              <a:rPr lang="en-US" b="1" dirty="0">
                <a:solidFill>
                  <a:srgbClr val="7030A0"/>
                </a:solidFill>
              </a:rPr>
              <a:t> between </a:t>
            </a:r>
            <a:r>
              <a:rPr lang="tr-TR" b="1" dirty="0" err="1" smtClean="0">
                <a:solidFill>
                  <a:srgbClr val="7030A0"/>
                </a:solidFill>
              </a:rPr>
              <a:t>strangers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to </a:t>
            </a:r>
            <a:r>
              <a:rPr lang="en-US" b="1" dirty="0">
                <a:solidFill>
                  <a:srgbClr val="7030A0"/>
                </a:solidFill>
              </a:rPr>
              <a:t>make a start </a:t>
            </a:r>
            <a:r>
              <a:rPr lang="tr-TR" b="1" dirty="0" err="1" smtClean="0">
                <a:solidFill>
                  <a:srgbClr val="7030A0"/>
                </a:solidFill>
              </a:rPr>
              <a:t>toward</a:t>
            </a:r>
            <a:r>
              <a:rPr lang="en-US" b="1" dirty="0">
                <a:solidFill>
                  <a:srgbClr val="7030A0"/>
                </a:solidFill>
              </a:rPr>
              <a:t> getting </a:t>
            </a:r>
            <a:r>
              <a:rPr lang="tr-TR" b="1" dirty="0" err="1" smtClean="0">
                <a:solidFill>
                  <a:srgbClr val="7030A0"/>
                </a:solidFill>
              </a:rPr>
              <a:t>better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acquainted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0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deal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to take the </a:t>
            </a:r>
            <a:r>
              <a:rPr lang="tr-TR" b="1" dirty="0" err="1" smtClean="0">
                <a:solidFill>
                  <a:srgbClr val="7030A0"/>
                </a:solidFill>
              </a:rPr>
              <a:t>necessary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action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>
                <a:solidFill>
                  <a:srgbClr val="7030A0"/>
                </a:solidFill>
              </a:rPr>
              <a:t>especially in order to </a:t>
            </a:r>
            <a:r>
              <a:rPr lang="tr-TR" b="1" dirty="0" err="1" smtClean="0">
                <a:solidFill>
                  <a:srgbClr val="7030A0"/>
                </a:solidFill>
              </a:rPr>
              <a:t>solve</a:t>
            </a:r>
            <a:r>
              <a:rPr lang="en-US" b="1" dirty="0">
                <a:solidFill>
                  <a:srgbClr val="7030A0"/>
                </a:solidFill>
              </a:rPr>
              <a:t> a </a:t>
            </a:r>
            <a:r>
              <a:rPr lang="en-US" b="1" dirty="0" smtClean="0">
                <a:solidFill>
                  <a:srgbClr val="7030A0"/>
                </a:solidFill>
              </a:rPr>
              <a:t>problem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>
                <a:solidFill>
                  <a:srgbClr val="7030A0"/>
                </a:solidFill>
              </a:rPr>
              <a:t>h</a:t>
            </a:r>
            <a:r>
              <a:rPr lang="tr-TR" b="1" dirty="0" err="1" smtClean="0">
                <a:solidFill>
                  <a:srgbClr val="7030A0"/>
                </a:solidFill>
              </a:rPr>
              <a:t>andle</a:t>
            </a:r>
            <a:endParaRPr lang="tr-TR" b="1" dirty="0" smtClean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r>
              <a:rPr lang="en-US" b="1" i="1" dirty="0">
                <a:solidFill>
                  <a:srgbClr val="7030A0"/>
                </a:solidFill>
              </a:rPr>
              <a:t>I </a:t>
            </a:r>
            <a:r>
              <a:rPr lang="tr-TR" b="1" i="1" dirty="0" err="1" smtClean="0">
                <a:solidFill>
                  <a:srgbClr val="7030A0"/>
                </a:solidFill>
              </a:rPr>
              <a:t>spend</a:t>
            </a:r>
            <a:r>
              <a:rPr lang="en-US" b="1" i="1" dirty="0">
                <a:solidFill>
                  <a:srgbClr val="7030A0"/>
                </a:solidFill>
              </a:rPr>
              <a:t> most of my working day </a:t>
            </a:r>
            <a:r>
              <a:rPr lang="tr-TR" b="1" i="1" dirty="0" err="1" smtClean="0">
                <a:solidFill>
                  <a:srgbClr val="7030A0"/>
                </a:solidFill>
              </a:rPr>
              <a:t>dealing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with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customer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inquiries</a:t>
            </a:r>
            <a:r>
              <a:rPr lang="tr-TR" b="1" i="1" dirty="0" smtClean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248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8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deal</a:t>
            </a:r>
            <a:r>
              <a:rPr lang="tr-TR" b="1" dirty="0" smtClean="0">
                <a:solidFill>
                  <a:srgbClr val="7030A0"/>
                </a:solidFill>
              </a:rPr>
              <a:t> (n)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 agreement between two or more people or groups that helps each in some </a:t>
            </a:r>
            <a:r>
              <a:rPr lang="en-US" b="1" dirty="0" smtClean="0">
                <a:solidFill>
                  <a:srgbClr val="7030A0"/>
                </a:solidFill>
              </a:rPr>
              <a:t>way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business</a:t>
            </a:r>
            <a:r>
              <a:rPr lang="en-US" b="1" i="1" dirty="0">
                <a:solidFill>
                  <a:srgbClr val="7030A0"/>
                </a:solidFill>
              </a:rPr>
              <a:t> </a:t>
            </a:r>
            <a:r>
              <a:rPr lang="en-US" b="1" i="1" u="sng" dirty="0">
                <a:solidFill>
                  <a:srgbClr val="7030A0"/>
                </a:solidFill>
              </a:rPr>
              <a:t>deals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I'll make you a </a:t>
            </a:r>
            <a:r>
              <a:rPr lang="en-US" b="1" i="1" u="sng" dirty="0">
                <a:solidFill>
                  <a:srgbClr val="7030A0"/>
                </a:solidFill>
              </a:rPr>
              <a:t>deal</a:t>
            </a:r>
            <a:r>
              <a:rPr lang="en-US" b="1" i="1" dirty="0">
                <a:solidFill>
                  <a:srgbClr val="7030A0"/>
                </a:solidFill>
              </a:rPr>
              <a:t>. If you help me fix my flat tire, I'll buy you dinner.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86050"/>
            <a:ext cx="5112568" cy="21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extensive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adj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rgbClr val="7030A0"/>
                </a:solidFill>
              </a:rPr>
              <a:t>broad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large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tr-TR" b="1" dirty="0" err="1">
                <a:solidFill>
                  <a:srgbClr val="7030A0"/>
                </a:solidFill>
              </a:rPr>
              <a:t>c</a:t>
            </a:r>
            <a:r>
              <a:rPr lang="tr-TR" b="1" dirty="0" err="1" smtClean="0">
                <a:solidFill>
                  <a:srgbClr val="7030A0"/>
                </a:solidFill>
              </a:rPr>
              <a:t>omprehensive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an extensive </a:t>
            </a:r>
            <a:r>
              <a:rPr lang="en-US" b="1" i="1" dirty="0" smtClean="0">
                <a:solidFill>
                  <a:srgbClr val="7030A0"/>
                </a:solidFill>
              </a:rPr>
              <a:t>reading </a:t>
            </a:r>
            <a:r>
              <a:rPr lang="en-US" b="1" i="1" dirty="0">
                <a:solidFill>
                  <a:srgbClr val="7030A0"/>
                </a:solidFill>
              </a:rPr>
              <a:t>list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He's had extensive [=considerable] training in this area.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The storm caused extensive damage</a:t>
            </a:r>
            <a:r>
              <a:rPr lang="en-US" b="1" i="1" dirty="0" smtClean="0">
                <a:solidFill>
                  <a:srgbClr val="7030A0"/>
                </a:solidFill>
              </a:rPr>
              <a:t>.</a:t>
            </a:r>
            <a:endParaRPr lang="tr-TR" b="1" i="1" dirty="0" smtClean="0">
              <a:solidFill>
                <a:srgbClr val="7030A0"/>
              </a:solidFill>
            </a:endParaRPr>
          </a:p>
          <a:p>
            <a:r>
              <a:rPr lang="tr-TR" b="1" i="1" dirty="0" err="1">
                <a:solidFill>
                  <a:srgbClr val="7030A0"/>
                </a:solidFill>
              </a:rPr>
              <a:t>e</a:t>
            </a:r>
            <a:r>
              <a:rPr lang="tr-TR" b="1" i="1" dirty="0" err="1" smtClean="0">
                <a:solidFill>
                  <a:srgbClr val="7030A0"/>
                </a:solidFill>
              </a:rPr>
              <a:t>xtensive</a:t>
            </a:r>
            <a:r>
              <a:rPr lang="tr-TR" b="1" i="1" dirty="0" smtClean="0">
                <a:solidFill>
                  <a:srgbClr val="7030A0"/>
                </a:solidFill>
              </a:rPr>
              <a:t> X </a:t>
            </a:r>
            <a:r>
              <a:rPr lang="tr-TR" b="1" i="1" dirty="0" err="1" smtClean="0">
                <a:solidFill>
                  <a:srgbClr val="7030A0"/>
                </a:solidFill>
              </a:rPr>
              <a:t>intensive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k</a:t>
            </a:r>
            <a:r>
              <a:rPr lang="tr-TR" b="1" dirty="0" err="1" smtClean="0">
                <a:solidFill>
                  <a:srgbClr val="7030A0"/>
                </a:solidFill>
              </a:rPr>
              <a:t>eep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up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date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with</a:t>
            </a:r>
            <a:r>
              <a:rPr lang="tr-TR" b="1" dirty="0" smtClean="0">
                <a:solidFill>
                  <a:srgbClr val="7030A0"/>
                </a:solidFill>
              </a:rPr>
              <a:t> (</a:t>
            </a:r>
            <a:r>
              <a:rPr lang="tr-TR" b="1" dirty="0" err="1" smtClean="0">
                <a:solidFill>
                  <a:srgbClr val="7030A0"/>
                </a:solidFill>
              </a:rPr>
              <a:t>phr</a:t>
            </a:r>
            <a:r>
              <a:rPr lang="tr-TR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solidFill>
            <a:srgbClr val="FFFF00"/>
          </a:solidFill>
        </p:spPr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t</a:t>
            </a:r>
            <a:r>
              <a:rPr lang="en-US" b="1" dirty="0" smtClean="0">
                <a:solidFill>
                  <a:srgbClr val="7030A0"/>
                </a:solidFill>
              </a:rPr>
              <a:t>o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en-US" b="1" dirty="0" smtClean="0">
                <a:solidFill>
                  <a:srgbClr val="7030A0"/>
                </a:solidFill>
              </a:rPr>
              <a:t>be</a:t>
            </a:r>
            <a:r>
              <a:rPr lang="en-US" b="1" dirty="0">
                <a:solidFill>
                  <a:srgbClr val="7030A0"/>
                </a:solidFill>
              </a:rPr>
              <a:t> informed about the most current and 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accurate</a:t>
            </a:r>
            <a:r>
              <a:rPr lang="en-US" b="1" dirty="0">
                <a:solidFill>
                  <a:srgbClr val="7030A0"/>
                </a:solidFill>
              </a:rPr>
              <a:t> information </a:t>
            </a:r>
            <a:r>
              <a:rPr lang="en-US" b="1" dirty="0" smtClean="0">
                <a:solidFill>
                  <a:srgbClr val="7030A0"/>
                </a:solidFill>
              </a:rPr>
              <a:t>about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en-US" b="1" dirty="0" smtClean="0">
                <a:solidFill>
                  <a:srgbClr val="7030A0"/>
                </a:solidFill>
              </a:rPr>
              <a:t>something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i="1" dirty="0">
              <a:solidFill>
                <a:srgbClr val="7030A0"/>
              </a:solidFill>
            </a:endParaRPr>
          </a:p>
          <a:p>
            <a:endParaRPr lang="tr-TR" b="1" i="1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en-US" b="1" i="1" dirty="0">
                <a:solidFill>
                  <a:srgbClr val="7030A0"/>
                </a:solidFill>
              </a:rPr>
              <a:t> try to make a point of </a:t>
            </a:r>
            <a:r>
              <a:rPr lang="en-US" b="1" i="1" u="sng" dirty="0">
                <a:solidFill>
                  <a:srgbClr val="7030A0"/>
                </a:solidFill>
              </a:rPr>
              <a:t>keeping up to date with</a:t>
            </a:r>
            <a:r>
              <a:rPr lang="en-US" b="1" i="1" dirty="0">
                <a:solidFill>
                  <a:srgbClr val="7030A0"/>
                </a:solidFill>
              </a:rPr>
              <a:t> news from around the world.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7030A0"/>
                </a:solidFill>
              </a:rPr>
              <a:t>persuade</a:t>
            </a:r>
            <a:r>
              <a:rPr lang="tr-TR" b="1" dirty="0" smtClean="0">
                <a:solidFill>
                  <a:srgbClr val="7030A0"/>
                </a:solidFill>
              </a:rPr>
              <a:t> (v)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b="1" dirty="0" err="1">
                <a:solidFill>
                  <a:srgbClr val="7030A0"/>
                </a:solidFill>
              </a:rPr>
              <a:t>t</a:t>
            </a:r>
            <a:r>
              <a:rPr lang="tr-TR" b="1" dirty="0" err="1" smtClean="0">
                <a:solidFill>
                  <a:srgbClr val="7030A0"/>
                </a:solidFill>
              </a:rPr>
              <a:t>o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convince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someone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to</a:t>
            </a:r>
            <a:r>
              <a:rPr lang="tr-TR" b="1" dirty="0" smtClean="0">
                <a:solidFill>
                  <a:srgbClr val="7030A0"/>
                </a:solidFill>
              </a:rPr>
              <a:t> do </a:t>
            </a:r>
            <a:r>
              <a:rPr lang="tr-TR" b="1" dirty="0" err="1" smtClean="0">
                <a:solidFill>
                  <a:srgbClr val="7030A0"/>
                </a:solidFill>
              </a:rPr>
              <a:t>stg</a:t>
            </a:r>
            <a:endParaRPr lang="tr-TR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7030A0"/>
              </a:solidFill>
            </a:endParaRPr>
          </a:p>
          <a:p>
            <a:endParaRPr lang="tr-TR" b="1" dirty="0" smtClean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Advertisers play on emotions and </a:t>
            </a:r>
            <a:r>
              <a:rPr lang="tr-TR" b="1" i="1" dirty="0" err="1" smtClean="0">
                <a:solidFill>
                  <a:srgbClr val="7030A0"/>
                </a:solidFill>
              </a:rPr>
              <a:t>try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dirty="0" err="1" smtClean="0">
                <a:solidFill>
                  <a:srgbClr val="7030A0"/>
                </a:solidFill>
              </a:rPr>
              <a:t>to</a:t>
            </a:r>
            <a:r>
              <a:rPr lang="tr-TR" b="1" i="1" dirty="0" smtClean="0">
                <a:solidFill>
                  <a:srgbClr val="7030A0"/>
                </a:solidFill>
              </a:rPr>
              <a:t> </a:t>
            </a:r>
            <a:r>
              <a:rPr lang="tr-TR" b="1" i="1" u="sng" dirty="0" err="1" smtClean="0">
                <a:solidFill>
                  <a:srgbClr val="7030A0"/>
                </a:solidFill>
              </a:rPr>
              <a:t>persuade</a:t>
            </a:r>
            <a:r>
              <a:rPr lang="tr-TR" b="1" i="1" dirty="0" smtClean="0">
                <a:solidFill>
                  <a:srgbClr val="7030A0"/>
                </a:solidFill>
              </a:rPr>
              <a:t> us </a:t>
            </a:r>
            <a:r>
              <a:rPr lang="tr-TR" b="1" i="1" dirty="0" err="1" smtClean="0">
                <a:solidFill>
                  <a:srgbClr val="7030A0"/>
                </a:solidFill>
              </a:rPr>
              <a:t>to</a:t>
            </a:r>
            <a:r>
              <a:rPr lang="tr-TR" b="1" i="1" dirty="0" smtClean="0">
                <a:solidFill>
                  <a:srgbClr val="7030A0"/>
                </a:solidFill>
              </a:rPr>
              <a:t> buy </a:t>
            </a:r>
            <a:r>
              <a:rPr lang="tr-TR" b="1" i="1" dirty="0" err="1" smtClean="0">
                <a:solidFill>
                  <a:srgbClr val="7030A0"/>
                </a:solidFill>
              </a:rPr>
              <a:t>things</a:t>
            </a:r>
            <a:r>
              <a:rPr lang="tr-TR" b="1" i="1" dirty="0" smtClean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5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250</Words>
  <Application>Microsoft Office PowerPoint</Application>
  <PresentationFormat>Ekran Gösterisi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SOCIALIZING  IN  BUSINESS WORLD</vt:lpstr>
      <vt:lpstr>Small Talk</vt:lpstr>
      <vt:lpstr>Topics for Small Talk </vt:lpstr>
      <vt:lpstr>breaking the ice</vt:lpstr>
      <vt:lpstr>deal (v)</vt:lpstr>
      <vt:lpstr>deal (n)</vt:lpstr>
      <vt:lpstr>extensive (adj)</vt:lpstr>
      <vt:lpstr>keep up to date with (phr)</vt:lpstr>
      <vt:lpstr>persuade (v)</vt:lpstr>
      <vt:lpstr>recognize (v)</vt:lpstr>
      <vt:lpstr>join in (v)</vt:lpstr>
      <vt:lpstr>queue (n)</vt:lpstr>
      <vt:lpstr>buffet (n)</vt:lpstr>
      <vt:lpstr>daunting (adj)</vt:lpstr>
      <vt:lpstr>engage in a conversation </vt:lpstr>
      <vt:lpstr>strike up a conversation</vt:lpstr>
      <vt:lpstr>convenient (adj)</vt:lpstr>
      <vt:lpstr>urgently (adv)</vt:lpstr>
      <vt:lpstr>prospective (adj)</vt:lpstr>
      <vt:lpstr>commitment (n)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SOCIALIZING  IN  BUSINESS WORLD</dc:title>
  <dc:creator>Administrator</dc:creator>
  <cp:lastModifiedBy>Melda Yalçın </cp:lastModifiedBy>
  <cp:revision>30</cp:revision>
  <dcterms:created xsi:type="dcterms:W3CDTF">2018-02-13T13:16:15Z</dcterms:created>
  <dcterms:modified xsi:type="dcterms:W3CDTF">2018-02-14T09:45:27Z</dcterms:modified>
</cp:coreProperties>
</file>